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Lst>
  <p:sldSz cy="5143500" cx="9144000"/>
  <p:notesSz cx="6858000" cy="9144000"/>
  <p:embeddedFontLst>
    <p:embeddedFont>
      <p:font typeface="Lobster"/>
      <p:regular r:id="rId130"/>
    </p:embeddedFont>
    <p:embeddedFont>
      <p:font typeface="Comfortaa"/>
      <p:regular r:id="rId131"/>
      <p:bold r:id="rId1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B159E6C-F7BE-42A0-A9D1-2683CF507A39}">
  <a:tblStyle styleId="{6B159E6C-F7BE-42A0-A9D1-2683CF507A3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2" Type="http://schemas.openxmlformats.org/officeDocument/2006/relationships/font" Target="fonts/Comfortaa-bold.fntdata"/><Relationship Id="rId131" Type="http://schemas.openxmlformats.org/officeDocument/2006/relationships/font" Target="fonts/Comfortaa-regular.fntdata"/><Relationship Id="rId130" Type="http://schemas.openxmlformats.org/officeDocument/2006/relationships/font" Target="fonts/Lobster-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Dot_product" TargetMode="External"/><Relationship Id="rId3" Type="http://schemas.openxmlformats.org/officeDocument/2006/relationships/hyperlink" Target="https://en.wikipedia.org/wiki/Dot_produc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nux.die.net/man/2/socket"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e3d0fe32f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e3d0fe32f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db660f5b6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3db660f5b6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e3dfc5f21_2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e3dfc5f21_2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e3dfc5f21_2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e3dfc5f21_2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e3dfc5f21_2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e3dfc5f21_2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e3dfc5f21_2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e3dfc5f21_2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3e3dfc5f21_2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3e3dfc5f21_2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3e3dfc5f21_2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3e3dfc5f21_2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e3dfc5f21_2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e3dfc5f21_2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e3dfc5f21_2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e3dfc5f21_2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3e3dfc5f21_2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3e3dfc5f21_2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e3d0fe32f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e3d0fe32f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e3dfc5f21_2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e3dfc5f21_2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3e3dfc5f21_2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3e3dfc5f21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e3dfc5f21_2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e3dfc5f21_2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3e3dfc5f21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3e3dfc5f21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3e3dfc5f21_2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3e3dfc5f21_2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3e3dfc5f21_2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3e3dfc5f21_2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e3dfc5f21_2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3e3dfc5f21_2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3e3dfc5f21_2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3e3dfc5f21_2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3e3dfc5f21_2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3e3dfc5f21_2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3e3dfc5f21_2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3e3dfc5f21_2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e3d0fe32f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e3d0fe32f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3e3dfc5f21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3e3dfc5f21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3e3dfc5f21_2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3e3dfc5f21_2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3e40e4267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3e40e4267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e3d0fe32f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e3d0fe32f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e3d0fe32f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e3d0fe32f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During the forward pass, each filter is convolved across the width and height of the input volume, computing the</a:t>
            </a:r>
            <a:r>
              <a:rPr lang="en">
                <a:solidFill>
                  <a:schemeClr val="dk1"/>
                </a:solidFill>
                <a:uFill>
                  <a:noFill/>
                </a:uFill>
                <a:hlinkClick r:id="rId2">
                  <a:extLst>
                    <a:ext uri="{A12FA001-AC4F-418D-AE19-62706E023703}">
                      <ahyp:hlinkClr val="tx"/>
                    </a:ext>
                  </a:extLst>
                </a:hlinkClick>
              </a:rPr>
              <a:t> </a:t>
            </a:r>
            <a:r>
              <a:rPr lang="en" u="sng">
                <a:solidFill>
                  <a:schemeClr val="hlink"/>
                </a:solidFill>
                <a:hlinkClick r:id="rId3"/>
              </a:rPr>
              <a:t>dot product</a:t>
            </a:r>
            <a:r>
              <a:rPr lang="en">
                <a:solidFill>
                  <a:schemeClr val="dk1"/>
                </a:solidFill>
              </a:rPr>
              <a:t> between the entries of the filter and the input and producing a 2-dimensional activation map of that filter. As a result, the network learns filters that activate when it detects some specific type of feature at some spatial position in the input.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e3d0fe32f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e3d0fe32f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intuition is that the exact location of a feature is less important than its rough location relative to other features. Pooling layers help in reducing parameters and computations and so controlling the overfitting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e3d0fe32f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e3d0fe32f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Each user in D considered as a different class,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e3d0fe32f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e3d0fe32f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Each user in D considered as a different class,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-Objective fn is to minimize cross entropy loss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-model is similar to one defined by”Alex Krizhevsky” “ImageNet Classification with Deep Convolutional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Neural Networks”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e3d0fe32f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e3d0fe32f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e3d0fe32f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e3d0fe32f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e3d0fe32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e3d0fe32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e3d0fe32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e3d0fe32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e3d0fe32f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e3d0fe32f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e3d0fe32f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e3d0fe32f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e3d0fe32f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e3d0fe32f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e3d0fe32f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e3d0fe32f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e3d0fe32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e3d0fe32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e3d0fe32f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e3d0fe32f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e3d0fe32f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e3d0fe32f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e3d0fe32f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e3d0fe32f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e3d0fe32f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e3d0fe32f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Idea: features learned for set D during CNN training will be relevant for other users ( in exploitation set)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e3d0fe32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e3d0fe32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e3d0fe32f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e3d0fe32f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e3d0fe32f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e3d0fe32f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e3d0fe32f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e3d0fe32f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e3d0fe32f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e3d0fe32f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e3d0fe32f_1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e3d0fe32f_1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db660f5b6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db660f5b6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db660f5b6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db660f5b6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db660f5b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db660f5b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db660f5b6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db660f5b6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db660f5b6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db660f5b6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e3d0fe32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e3d0fe32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handwritten signature is a particularly important type of biometric trait, mostly due to its widespread use to verify a person’s identity in legal, financial and administrative areas. One of the reasons for its extensive use is that the process to collect handwritten signatures is non-invasive, and people are familiar with their use in daily life [2]</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db660f5b6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db660f5b6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db660f5b6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db660f5b6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db660f5b6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db660f5b6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db660f5b6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db660f5b6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db660f5b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db660f5b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db660f5b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db660f5b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6299b193211b273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6299b193211b273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6299b193211b273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6299b193211b273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e3d0fe32f_1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e3d0fe32f_1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Sockets are perhaps the best-known and most flexible mechanism for inter-process communication. The assignment aims to make one comfortable with TCP/IP sockets across different computers. ftp is a complex protocol to transfer files across a network. The assignment seeks to get a bare-bones implementation of the main part of the file transfer, without bothering about connections, authentication, encryption and access issues.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db660f5b6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db660f5b6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e3d0fe32f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e3d0fe32f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e3d0fe32f_1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e3d0fe32f_1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e3d0fe32f_1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e3d0fe32f_1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e3dfc5f21_2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e3dfc5f21_2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e3d0fe32f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e3d0fe32f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444444"/>
                </a:solidFill>
                <a:latin typeface="Verdana"/>
                <a:ea typeface="Verdana"/>
                <a:cs typeface="Verdana"/>
                <a:sym typeface="Verdana"/>
              </a:rPr>
              <a:t>The argument </a:t>
            </a:r>
            <a:r>
              <a:rPr i="1" lang="en" sz="1200">
                <a:solidFill>
                  <a:srgbClr val="444444"/>
                </a:solidFill>
                <a:latin typeface="Verdana"/>
                <a:ea typeface="Verdana"/>
                <a:cs typeface="Verdana"/>
                <a:sym typeface="Verdana"/>
              </a:rPr>
              <a:t>addr</a:t>
            </a:r>
            <a:r>
              <a:rPr lang="en" sz="1200">
                <a:solidFill>
                  <a:srgbClr val="444444"/>
                </a:solidFill>
                <a:latin typeface="Verdana"/>
                <a:ea typeface="Verdana"/>
                <a:cs typeface="Verdana"/>
                <a:sym typeface="Verdana"/>
              </a:rPr>
              <a:t> is a pointer to a </a:t>
            </a:r>
            <a:r>
              <a:rPr i="1" lang="en" sz="1200">
                <a:solidFill>
                  <a:srgbClr val="444444"/>
                </a:solidFill>
                <a:latin typeface="Verdana"/>
                <a:ea typeface="Verdana"/>
                <a:cs typeface="Verdana"/>
                <a:sym typeface="Verdana"/>
              </a:rPr>
              <a:t>sockaddr</a:t>
            </a:r>
            <a:r>
              <a:rPr lang="en" sz="1200">
                <a:solidFill>
                  <a:srgbClr val="444444"/>
                </a:solidFill>
                <a:latin typeface="Verdana"/>
                <a:ea typeface="Verdana"/>
                <a:cs typeface="Verdana"/>
                <a:sym typeface="Verdana"/>
              </a:rPr>
              <a:t> structure. This structure is filled in with the address of the peer socket, as known to the communications layer. The exact format of the address returned </a:t>
            </a:r>
            <a:r>
              <a:rPr i="1" lang="en" sz="1200">
                <a:solidFill>
                  <a:srgbClr val="444444"/>
                </a:solidFill>
                <a:latin typeface="Verdana"/>
                <a:ea typeface="Verdana"/>
                <a:cs typeface="Verdana"/>
                <a:sym typeface="Verdana"/>
              </a:rPr>
              <a:t>addr</a:t>
            </a:r>
            <a:r>
              <a:rPr lang="en" sz="1200">
                <a:solidFill>
                  <a:srgbClr val="444444"/>
                </a:solidFill>
                <a:latin typeface="Verdana"/>
                <a:ea typeface="Verdana"/>
                <a:cs typeface="Verdana"/>
                <a:sym typeface="Verdana"/>
              </a:rPr>
              <a:t> is determined by the socket's address family (see </a:t>
            </a:r>
            <a:r>
              <a:rPr b="1" i="1" lang="en" sz="1200" u="sng">
                <a:solidFill>
                  <a:srgbClr val="660000"/>
                </a:solidFill>
                <a:latin typeface="Verdana"/>
                <a:ea typeface="Verdana"/>
                <a:cs typeface="Verdana"/>
                <a:sym typeface="Verdana"/>
                <a:hlinkClick r:id="rId2">
                  <a:extLst>
                    <a:ext uri="{A12FA001-AC4F-418D-AE19-62706E023703}">
                      <ahyp:hlinkClr val="tx"/>
                    </a:ext>
                  </a:extLst>
                </a:hlinkClick>
              </a:rPr>
              <a:t>socket</a:t>
            </a:r>
            <a:r>
              <a:rPr i="1" lang="en" sz="1200">
                <a:solidFill>
                  <a:srgbClr val="444444"/>
                </a:solidFill>
                <a:latin typeface="Verdana"/>
                <a:ea typeface="Verdana"/>
                <a:cs typeface="Verdana"/>
                <a:sym typeface="Verdana"/>
              </a:rPr>
              <a:t>(2)</a:t>
            </a:r>
            <a:r>
              <a:rPr lang="en" sz="1200">
                <a:solidFill>
                  <a:srgbClr val="444444"/>
                </a:solidFill>
                <a:latin typeface="Verdana"/>
                <a:ea typeface="Verdana"/>
                <a:cs typeface="Verdana"/>
                <a:sym typeface="Verdana"/>
              </a:rPr>
              <a:t> and the respective protocol man pages). When </a:t>
            </a:r>
            <a:r>
              <a:rPr i="1" lang="en" sz="1200">
                <a:solidFill>
                  <a:srgbClr val="444444"/>
                </a:solidFill>
                <a:latin typeface="Verdana"/>
                <a:ea typeface="Verdana"/>
                <a:cs typeface="Verdana"/>
                <a:sym typeface="Verdana"/>
              </a:rPr>
              <a:t>addr</a:t>
            </a:r>
            <a:r>
              <a:rPr lang="en" sz="1200">
                <a:solidFill>
                  <a:srgbClr val="444444"/>
                </a:solidFill>
                <a:latin typeface="Verdana"/>
                <a:ea typeface="Verdana"/>
                <a:cs typeface="Verdana"/>
                <a:sym typeface="Verdana"/>
              </a:rPr>
              <a:t> is NULL, nothing is filled in; in this case, </a:t>
            </a:r>
            <a:r>
              <a:rPr i="1" lang="en" sz="1200">
                <a:solidFill>
                  <a:srgbClr val="444444"/>
                </a:solidFill>
                <a:latin typeface="Verdana"/>
                <a:ea typeface="Verdana"/>
                <a:cs typeface="Verdana"/>
                <a:sym typeface="Verdana"/>
              </a:rPr>
              <a:t>addrlen</a:t>
            </a:r>
            <a:r>
              <a:rPr lang="en" sz="1200">
                <a:solidFill>
                  <a:srgbClr val="444444"/>
                </a:solidFill>
                <a:latin typeface="Verdana"/>
                <a:ea typeface="Verdana"/>
                <a:cs typeface="Verdana"/>
                <a:sym typeface="Verdana"/>
              </a:rPr>
              <a:t>is not used, and should also be NULL.</a:t>
            </a:r>
            <a:endParaRPr sz="1200">
              <a:solidFill>
                <a:srgbClr val="444444"/>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1200">
                <a:solidFill>
                  <a:srgbClr val="444444"/>
                </a:solidFill>
                <a:latin typeface="Verdana"/>
                <a:ea typeface="Verdana"/>
                <a:cs typeface="Verdana"/>
                <a:sym typeface="Verdana"/>
              </a:rPr>
              <a:t>The </a:t>
            </a:r>
            <a:r>
              <a:rPr i="1" lang="en" sz="1200">
                <a:solidFill>
                  <a:srgbClr val="444444"/>
                </a:solidFill>
                <a:latin typeface="Verdana"/>
                <a:ea typeface="Verdana"/>
                <a:cs typeface="Verdana"/>
                <a:sym typeface="Verdana"/>
              </a:rPr>
              <a:t>addrlen</a:t>
            </a:r>
            <a:r>
              <a:rPr lang="en" sz="1200">
                <a:solidFill>
                  <a:srgbClr val="444444"/>
                </a:solidFill>
                <a:latin typeface="Verdana"/>
                <a:ea typeface="Verdana"/>
                <a:cs typeface="Verdana"/>
                <a:sym typeface="Verdana"/>
              </a:rPr>
              <a:t> argument is a value-result argument: the caller must initialize it to contain the size (in bytes) of the structure pointed to by </a:t>
            </a:r>
            <a:r>
              <a:rPr i="1" lang="en" sz="1200">
                <a:solidFill>
                  <a:srgbClr val="444444"/>
                </a:solidFill>
                <a:latin typeface="Verdana"/>
                <a:ea typeface="Verdana"/>
                <a:cs typeface="Verdana"/>
                <a:sym typeface="Verdana"/>
              </a:rPr>
              <a:t>addr</a:t>
            </a:r>
            <a:r>
              <a:rPr lang="en" sz="1200">
                <a:solidFill>
                  <a:srgbClr val="444444"/>
                </a:solidFill>
                <a:latin typeface="Verdana"/>
                <a:ea typeface="Verdana"/>
                <a:cs typeface="Verdana"/>
                <a:sym typeface="Verdana"/>
              </a:rPr>
              <a:t>; on return it will contain the actual size of the peer address.</a:t>
            </a:r>
            <a:endParaRPr sz="1200">
              <a:solidFill>
                <a:srgbClr val="444444"/>
              </a:solidFill>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sz="1200">
              <a:solidFill>
                <a:srgbClr val="444444"/>
              </a:solidFill>
              <a:latin typeface="Verdana"/>
              <a:ea typeface="Verdana"/>
              <a:cs typeface="Verdana"/>
              <a:sym typeface="Verdana"/>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e3d0fe32f_1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e3d0fe32f_1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e3dfc5f21_2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e3dfc5f21_2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e3d0fe32f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e3d0fe32f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shell or a command interpreter, is one of the most important parts of an Operating System. It is the job of the shell to parse user inputs, and if required, spawn other processes (which necessitates the use of the fork and exec family of instructions, for any Operating System. UNIX has a large number of shells, the Bourne Shell sh, the Bourne-Again Shell bash, the C Shell csh, tcsh, ash, the Korn Shell ksh, zsh, and others. For Windows, it is the command interpreter cmd. The login shell is listed in the login record, so that /bin/login (the program that prompts for the password), knows what shell to start in, when a login happens. This assignment considers the design of a simple shell, from scratch.</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db660f5b6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db660f5b6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e3dfc5f21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e3dfc5f21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e3dfc5f21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e3dfc5f21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e3d0fe32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e3d0fe32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e3dfc5f2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e3dfc5f2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e3dfc5f2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e3dfc5f2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e3dfc5f21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e3dfc5f21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e3dfc5f21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e3dfc5f21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e3dfc5f21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e3dfc5f21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e3dfc5f21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e3dfc5f21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e3dfc5f21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e3dfc5f21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e3dfc5f21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e3dfc5f21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e3dfc5f21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e3dfc5f21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e3dfc5f21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e3dfc5f21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e3d0fe32f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e3d0fe32f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e3dfc5f21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e3dfc5f21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e3dfc5f21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e3dfc5f21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e3dfc5f21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e3dfc5f21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e3dfc5f21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e3dfc5f21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e3dfc5f21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e3dfc5f21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e3dfc5f21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e3dfc5f21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e3dfc5f21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e3dfc5f21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e3dfc5f21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e3dfc5f21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e3dfc5f21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e3dfc5f21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e3dfc5f21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e3dfc5f21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e3d0fe32f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e3d0fe32f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e3dfc5f21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e3dfc5f21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e3dfc5f21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e3dfc5f21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e3dfc5f21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e3dfc5f21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e3dfc5f21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e3dfc5f21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e3dfc5f21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e3dfc5f21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e3dfc5f21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e3dfc5f21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e3dfc5f21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e3dfc5f21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e3dfc5f21_2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e3dfc5f21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e3dfc5f21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3e3dfc5f21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e3dfc5f21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e3dfc5f21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e3d0fe32f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e3d0fe32f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e3dfc5f21_2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e3dfc5f21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e3dfc5f21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e3dfc5f21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e3dfc5f21_2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e3dfc5f21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e3dfc5f21_2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e3dfc5f21_2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e3dfc5f21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e3dfc5f21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e3dfc5f21_2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3e3dfc5f21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e3dfc5f21_2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3e3dfc5f21_2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e3dfc5f21_2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e3dfc5f21_2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db660f5b6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db660f5b6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e3dfc5f21_2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3e3dfc5f21_2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97" name="Google Shape;97;p2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8" name="Google Shape;98;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9" name="Google Shape;99;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0" name="Google Shape;100;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1" name="Shape 101"/>
        <p:cNvGrpSpPr/>
        <p:nvPr/>
      </p:nvGrpSpPr>
      <p:grpSpPr>
        <a:xfrm>
          <a:off x="0" y="0"/>
          <a:ext cx="0" cy="0"/>
          <a:chOff x="0" y="0"/>
          <a:chExt cx="0" cy="0"/>
        </a:xfrm>
      </p:grpSpPr>
      <p:sp>
        <p:nvSpPr>
          <p:cNvPr id="102" name="Google Shape;102;p26"/>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p:txBody>
      </p:sp>
      <p:sp>
        <p:nvSpPr>
          <p:cNvPr id="103" name="Google Shape;103;p26"/>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indent="-381000" lvl="0" marL="457200" marR="0" rtl="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16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1600"/>
              </a:spcBef>
              <a:spcAft>
                <a:spcPts val="160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04" name="Google Shape;104;p26"/>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16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16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16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16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16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16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16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1600"/>
              </a:spcBef>
              <a:spcAft>
                <a:spcPts val="160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05" name="Google Shape;105;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6" name="Google Shape;106;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7" name="Google Shape;107;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sz="1400">
                <a:solidFill>
                  <a:schemeClr val="dk2"/>
                </a:solidFill>
              </a:defRPr>
            </a:lvl2pPr>
            <a:lvl3pPr indent="-317500" lvl="2" marL="1371600" rtl="0">
              <a:lnSpc>
                <a:spcPct val="115000"/>
              </a:lnSpc>
              <a:spcBef>
                <a:spcPts val="1600"/>
              </a:spcBef>
              <a:spcAft>
                <a:spcPts val="0"/>
              </a:spcAft>
              <a:buClr>
                <a:schemeClr val="dk2"/>
              </a:buClr>
              <a:buSzPts val="1400"/>
              <a:buChar char="■"/>
              <a:defRPr sz="1400">
                <a:solidFill>
                  <a:schemeClr val="dk2"/>
                </a:solidFill>
              </a:defRPr>
            </a:lvl3pPr>
            <a:lvl4pPr indent="-317500" lvl="3" marL="1828800" rtl="0">
              <a:lnSpc>
                <a:spcPct val="115000"/>
              </a:lnSpc>
              <a:spcBef>
                <a:spcPts val="1600"/>
              </a:spcBef>
              <a:spcAft>
                <a:spcPts val="0"/>
              </a:spcAft>
              <a:buClr>
                <a:schemeClr val="dk2"/>
              </a:buClr>
              <a:buSzPts val="1400"/>
              <a:buChar char="●"/>
              <a:defRPr sz="1400">
                <a:solidFill>
                  <a:schemeClr val="dk2"/>
                </a:solidFill>
              </a:defRPr>
            </a:lvl4pPr>
            <a:lvl5pPr indent="-317500" lvl="4" marL="2286000" rtl="0">
              <a:lnSpc>
                <a:spcPct val="115000"/>
              </a:lnSpc>
              <a:spcBef>
                <a:spcPts val="1600"/>
              </a:spcBef>
              <a:spcAft>
                <a:spcPts val="0"/>
              </a:spcAft>
              <a:buClr>
                <a:schemeClr val="dk2"/>
              </a:buClr>
              <a:buSzPts val="1400"/>
              <a:buChar char="○"/>
              <a:defRPr sz="1400">
                <a:solidFill>
                  <a:schemeClr val="dk2"/>
                </a:solidFill>
              </a:defRPr>
            </a:lvl5pPr>
            <a:lvl6pPr indent="-317500" lvl="5" marL="2743200" rtl="0">
              <a:lnSpc>
                <a:spcPct val="115000"/>
              </a:lnSpc>
              <a:spcBef>
                <a:spcPts val="1600"/>
              </a:spcBef>
              <a:spcAft>
                <a:spcPts val="0"/>
              </a:spcAft>
              <a:buClr>
                <a:schemeClr val="dk2"/>
              </a:buClr>
              <a:buSzPts val="1400"/>
              <a:buChar char="■"/>
              <a:defRPr sz="1400">
                <a:solidFill>
                  <a:schemeClr val="dk2"/>
                </a:solidFill>
              </a:defRPr>
            </a:lvl6pPr>
            <a:lvl7pPr indent="-317500" lvl="6" marL="3200400" rtl="0">
              <a:lnSpc>
                <a:spcPct val="115000"/>
              </a:lnSpc>
              <a:spcBef>
                <a:spcPts val="1600"/>
              </a:spcBef>
              <a:spcAft>
                <a:spcPts val="0"/>
              </a:spcAft>
              <a:buClr>
                <a:schemeClr val="dk2"/>
              </a:buClr>
              <a:buSzPts val="1400"/>
              <a:buChar char="●"/>
              <a:defRPr sz="1400">
                <a:solidFill>
                  <a:schemeClr val="dk2"/>
                </a:solidFill>
              </a:defRPr>
            </a:lvl7pPr>
            <a:lvl8pPr indent="-317500" lvl="7" marL="3657600" rtl="0">
              <a:lnSpc>
                <a:spcPct val="115000"/>
              </a:lnSpc>
              <a:spcBef>
                <a:spcPts val="1600"/>
              </a:spcBef>
              <a:spcAft>
                <a:spcPts val="0"/>
              </a:spcAft>
              <a:buClr>
                <a:schemeClr val="dk2"/>
              </a:buClr>
              <a:buSzPts val="1400"/>
              <a:buChar char="○"/>
              <a:defRPr sz="1400">
                <a:solidFill>
                  <a:schemeClr val="dk2"/>
                </a:solidFill>
              </a:defRPr>
            </a:lvl8pPr>
            <a:lvl9pPr indent="-317500" lvl="8" marL="4114800" rtl="0">
              <a:lnSpc>
                <a:spcPct val="115000"/>
              </a:lnSpc>
              <a:spcBef>
                <a:spcPts val="1600"/>
              </a:spcBef>
              <a:spcAft>
                <a:spcPts val="1600"/>
              </a:spcAft>
              <a:buClr>
                <a:schemeClr val="dk2"/>
              </a:buClr>
              <a:buSzPts val="1400"/>
              <a:buChar char="■"/>
              <a:defRPr sz="1400">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83.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9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8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1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9.xml"/><Relationship Id="rId3" Type="http://schemas.openxmlformats.org/officeDocument/2006/relationships/hyperlink" Target="https://www.kaggle.com/c/diabetic-retinopathy-detect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1.xml"/><Relationship Id="rId3" Type="http://schemas.openxmlformats.org/officeDocument/2006/relationships/image" Target="../media/image9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2.xml"/><Relationship Id="rId3" Type="http://schemas.openxmlformats.org/officeDocument/2006/relationships/image" Target="../media/image98.png"/><Relationship Id="rId4" Type="http://schemas.openxmlformats.org/officeDocument/2006/relationships/image" Target="../media/image9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4.xml"/><Relationship Id="rId3" Type="http://schemas.openxmlformats.org/officeDocument/2006/relationships/image" Target="../media/image92.png"/><Relationship Id="rId4" Type="http://schemas.openxmlformats.org/officeDocument/2006/relationships/image" Target="../media/image8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5.xml"/><Relationship Id="rId3" Type="http://schemas.openxmlformats.org/officeDocument/2006/relationships/image" Target="../media/image103.png"/><Relationship Id="rId4" Type="http://schemas.openxmlformats.org/officeDocument/2006/relationships/image" Target="../media/image91.png"/><Relationship Id="rId5" Type="http://schemas.openxmlformats.org/officeDocument/2006/relationships/image" Target="../media/image88.png"/><Relationship Id="rId6" Type="http://schemas.openxmlformats.org/officeDocument/2006/relationships/image" Target="../media/image95.png"/><Relationship Id="rId7" Type="http://schemas.openxmlformats.org/officeDocument/2006/relationships/image" Target="../media/image113.png"/><Relationship Id="rId8" Type="http://schemas.openxmlformats.org/officeDocument/2006/relationships/image" Target="../media/image10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6.xml"/><Relationship Id="rId3" Type="http://schemas.openxmlformats.org/officeDocument/2006/relationships/image" Target="../media/image103.png"/><Relationship Id="rId4" Type="http://schemas.openxmlformats.org/officeDocument/2006/relationships/image" Target="../media/image101.png"/><Relationship Id="rId9" Type="http://schemas.openxmlformats.org/officeDocument/2006/relationships/image" Target="../media/image110.png"/><Relationship Id="rId5" Type="http://schemas.openxmlformats.org/officeDocument/2006/relationships/image" Target="../media/image106.png"/><Relationship Id="rId6" Type="http://schemas.openxmlformats.org/officeDocument/2006/relationships/image" Target="../media/image91.png"/><Relationship Id="rId7" Type="http://schemas.openxmlformats.org/officeDocument/2006/relationships/image" Target="../media/image102.png"/><Relationship Id="rId8" Type="http://schemas.openxmlformats.org/officeDocument/2006/relationships/image" Target="../media/image10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7.xml"/><Relationship Id="rId3" Type="http://schemas.openxmlformats.org/officeDocument/2006/relationships/image" Target="../media/image112.png"/><Relationship Id="rId4" Type="http://schemas.openxmlformats.org/officeDocument/2006/relationships/image" Target="../media/image10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8.xml"/><Relationship Id="rId3" Type="http://schemas.openxmlformats.org/officeDocument/2006/relationships/image" Target="../media/image10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9.xml"/><Relationship Id="rId3" Type="http://schemas.openxmlformats.org/officeDocument/2006/relationships/image" Target="../media/image1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0.xml"/><Relationship Id="rId3" Type="http://schemas.openxmlformats.org/officeDocument/2006/relationships/image" Target="../media/image11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2.xml"/><Relationship Id="rId3" Type="http://schemas.openxmlformats.org/officeDocument/2006/relationships/image" Target="../media/image10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en.wikipedia.org/wiki/Kernel_%28image_processing%29" TargetMode="External"/><Relationship Id="rId4" Type="http://schemas.openxmlformats.org/officeDocument/2006/relationships/hyperlink" Target="https://en.wikipedia.org/wiki/Kernel_%28image_processing%29" TargetMode="External"/><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32.png"/><Relationship Id="rId6" Type="http://schemas.openxmlformats.org/officeDocument/2006/relationships/image" Target="../media/image28.png"/><Relationship Id="rId7"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5.pn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3.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9.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6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7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6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6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6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6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7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7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8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7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7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7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7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7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8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8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8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8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9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8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7"/>
          <p:cNvSpPr txBox="1"/>
          <p:nvPr>
            <p:ph type="ctrTitle"/>
          </p:nvPr>
        </p:nvSpPr>
        <p:spPr>
          <a:xfrm>
            <a:off x="311700" y="744575"/>
            <a:ext cx="8520600" cy="119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PRIYANK SONI</a:t>
            </a:r>
            <a:endParaRPr/>
          </a:p>
        </p:txBody>
      </p:sp>
      <p:sp>
        <p:nvSpPr>
          <p:cNvPr id="113" name="Google Shape;113;p27"/>
          <p:cNvSpPr txBox="1"/>
          <p:nvPr>
            <p:ph idx="1" type="subTitle"/>
          </p:nvPr>
        </p:nvSpPr>
        <p:spPr>
          <a:xfrm>
            <a:off x="311700" y="1940675"/>
            <a:ext cx="8520600" cy="84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Master of Technology </a:t>
            </a:r>
            <a:endParaRPr/>
          </a:p>
          <a:p>
            <a:pPr indent="0" lvl="0" marL="0" rtl="0" algn="ctr">
              <a:spcBef>
                <a:spcPts val="0"/>
              </a:spcBef>
              <a:spcAft>
                <a:spcPts val="0"/>
              </a:spcAft>
              <a:buNone/>
            </a:pPr>
            <a:r>
              <a:t/>
            </a:r>
            <a:endParaRPr/>
          </a:p>
        </p:txBody>
      </p:sp>
      <p:sp>
        <p:nvSpPr>
          <p:cNvPr id="114" name="Google Shape;114;p27"/>
          <p:cNvSpPr txBox="1"/>
          <p:nvPr/>
        </p:nvSpPr>
        <p:spPr>
          <a:xfrm>
            <a:off x="461425" y="2849950"/>
            <a:ext cx="8454900" cy="13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INDIAN INSTITUTE OF TECHNOLOGY, DELHI</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	</a:t>
            </a:r>
            <a:endParaRPr/>
          </a:p>
        </p:txBody>
      </p:sp>
      <p:sp>
        <p:nvSpPr>
          <p:cNvPr id="177" name="Google Shape;177;p36"/>
          <p:cNvSpPr txBox="1"/>
          <p:nvPr>
            <p:ph idx="1" type="body"/>
          </p:nvPr>
        </p:nvSpPr>
        <p:spPr>
          <a:xfrm>
            <a:off x="311700" y="1152475"/>
            <a:ext cx="8520600" cy="34164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b="1" lang="en">
                <a:solidFill>
                  <a:srgbClr val="000000"/>
                </a:solidFill>
              </a:rPr>
              <a:t>GPDS960 signature database: </a:t>
            </a:r>
            <a:r>
              <a:rPr lang="en">
                <a:solidFill>
                  <a:srgbClr val="000000"/>
                </a:solidFill>
              </a:rPr>
              <a:t>Contains samples from 881 users, 24 genuine and 30 skilled forgeries per user.</a:t>
            </a:r>
            <a:endParaRPr>
              <a:solidFill>
                <a:srgbClr val="000000"/>
              </a:solidFill>
            </a:endParaRPr>
          </a:p>
          <a:p>
            <a:pPr indent="0" lvl="0" marL="0" rtl="0" algn="l">
              <a:spcBef>
                <a:spcPts val="0"/>
              </a:spcBef>
              <a:spcAft>
                <a:spcPts val="0"/>
              </a:spcAft>
              <a:buNone/>
            </a:pPr>
            <a:r>
              <a:t/>
            </a:r>
            <a:endParaRPr>
              <a:solidFill>
                <a:srgbClr val="000000"/>
              </a:solidFill>
            </a:endParaRPr>
          </a:p>
          <a:p>
            <a:pPr indent="-342900" lvl="0" marL="457200" rtl="0" algn="l">
              <a:spcBef>
                <a:spcPts val="0"/>
              </a:spcBef>
              <a:spcAft>
                <a:spcPts val="0"/>
              </a:spcAft>
              <a:buClr>
                <a:srgbClr val="000000"/>
              </a:buClr>
              <a:buSzPts val="1800"/>
              <a:buChar char="●"/>
            </a:pPr>
            <a:r>
              <a:rPr b="1" lang="en">
                <a:solidFill>
                  <a:schemeClr val="dk1"/>
                </a:solidFill>
              </a:rPr>
              <a:t>GPDSsyntheticOnLineOffLineSignature database: </a:t>
            </a:r>
            <a:r>
              <a:rPr lang="en">
                <a:solidFill>
                  <a:schemeClr val="dk1"/>
                </a:solidFill>
              </a:rPr>
              <a:t>It contains data from 1000 synthetic individuals: 24 genuine signatures for each individual, plus 30 forgeries per user.</a:t>
            </a:r>
            <a:endParaRPr>
              <a:solidFill>
                <a:schemeClr val="dk1"/>
              </a:solidFill>
            </a:endParaRPr>
          </a:p>
          <a:p>
            <a:pPr indent="0" lvl="0" marL="0" rtl="0" algn="l">
              <a:spcBef>
                <a:spcPts val="1600"/>
              </a:spcBef>
              <a:spcAft>
                <a:spcPts val="1600"/>
              </a:spcAft>
              <a:buNone/>
            </a:pPr>
            <a:r>
              <a:t/>
            </a:r>
            <a:endParaRPr>
              <a:solidFill>
                <a:schemeClr val="dk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pic>
        <p:nvPicPr>
          <p:cNvPr id="768" name="Google Shape;768;p126"/>
          <p:cNvPicPr preferRelativeResize="0"/>
          <p:nvPr/>
        </p:nvPicPr>
        <p:blipFill>
          <a:blip r:embed="rId3">
            <a:alphaModFix/>
          </a:blip>
          <a:stretch>
            <a:fillRect/>
          </a:stretch>
        </p:blipFill>
        <p:spPr>
          <a:xfrm>
            <a:off x="3443288" y="377775"/>
            <a:ext cx="2257425" cy="2857500"/>
          </a:xfrm>
          <a:prstGeom prst="rect">
            <a:avLst/>
          </a:prstGeom>
          <a:noFill/>
          <a:ln>
            <a:noFill/>
          </a:ln>
        </p:spPr>
      </p:pic>
      <p:sp>
        <p:nvSpPr>
          <p:cNvPr id="769" name="Google Shape;769;p126"/>
          <p:cNvSpPr txBox="1"/>
          <p:nvPr/>
        </p:nvSpPr>
        <p:spPr>
          <a:xfrm>
            <a:off x="2028250" y="3897375"/>
            <a:ext cx="56871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Fig: Sadhguru (problem in face detection due to beard)</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7"/>
          <p:cNvSpPr txBox="1"/>
          <p:nvPr>
            <p:ph idx="1" type="body"/>
          </p:nvPr>
        </p:nvSpPr>
        <p:spPr>
          <a:xfrm>
            <a:off x="311700" y="298575"/>
            <a:ext cx="8520600" cy="42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rPr>
              <a:t>So we moved to ​Yolo ​ algorithm</a:t>
            </a:r>
            <a:endParaRPr>
              <a:solidFill>
                <a:srgbClr val="000000"/>
              </a:solidFill>
            </a:endParaRPr>
          </a:p>
          <a:p>
            <a:pPr indent="0" lvl="0" marL="0" rtl="0" algn="l">
              <a:spcBef>
                <a:spcPts val="1600"/>
              </a:spcBef>
              <a:spcAft>
                <a:spcPts val="0"/>
              </a:spcAft>
              <a:buClr>
                <a:schemeClr val="dk1"/>
              </a:buClr>
              <a:buSzPts val="1100"/>
              <a:buFont typeface="Arial"/>
              <a:buNone/>
            </a:pPr>
            <a:r>
              <a:rPr lang="en">
                <a:solidFill>
                  <a:srgbClr val="000000"/>
                </a:solidFill>
              </a:rPr>
              <a:t>Split frames into 2 categories using yolo:</a:t>
            </a:r>
            <a:endParaRPr>
              <a:solidFill>
                <a:srgbClr val="000000"/>
              </a:solidFill>
            </a:endParaRPr>
          </a:p>
          <a:p>
            <a:pPr indent="0" lvl="0" marL="0" rtl="0" algn="l">
              <a:spcBef>
                <a:spcPts val="1600"/>
              </a:spcBef>
              <a:spcAft>
                <a:spcPts val="0"/>
              </a:spcAft>
              <a:buClr>
                <a:schemeClr val="dk1"/>
              </a:buClr>
              <a:buSzPts val="1100"/>
              <a:buFont typeface="Arial"/>
              <a:buNone/>
            </a:pPr>
            <a:r>
              <a:rPr lang="en">
                <a:solidFill>
                  <a:srgbClr val="000000"/>
                </a:solidFill>
              </a:rPr>
              <a:t>1.Frames without person object.</a:t>
            </a:r>
            <a:endParaRPr>
              <a:solidFill>
                <a:srgbClr val="000000"/>
              </a:solidFill>
            </a:endParaRPr>
          </a:p>
          <a:p>
            <a:pPr indent="0" lvl="0" marL="0" rtl="0" algn="l">
              <a:spcBef>
                <a:spcPts val="1600"/>
              </a:spcBef>
              <a:spcAft>
                <a:spcPts val="0"/>
              </a:spcAft>
              <a:buClr>
                <a:schemeClr val="dk1"/>
              </a:buClr>
              <a:buSzPts val="1100"/>
              <a:buFont typeface="Arial"/>
              <a:buNone/>
            </a:pPr>
            <a:r>
              <a:rPr lang="en">
                <a:solidFill>
                  <a:srgbClr val="000000"/>
                </a:solidFill>
              </a:rPr>
              <a:t>2.Frames with person object.</a:t>
            </a:r>
            <a:endParaRPr>
              <a:solidFill>
                <a:srgbClr val="000000"/>
              </a:solidFill>
            </a:endParaRPr>
          </a:p>
          <a:p>
            <a:pPr indent="0" lvl="0" marL="0" rtl="0" algn="l">
              <a:spcBef>
                <a:spcPts val="1600"/>
              </a:spcBef>
              <a:spcAft>
                <a:spcPts val="0"/>
              </a:spcAft>
              <a:buClr>
                <a:schemeClr val="dk1"/>
              </a:buClr>
              <a:buSzPts val="1100"/>
              <a:buFont typeface="Arial"/>
              <a:buNone/>
            </a:pPr>
            <a:r>
              <a:rPr lang="en">
                <a:solidFill>
                  <a:srgbClr val="000000"/>
                </a:solidFill>
              </a:rPr>
              <a:t>After that Frames with person again split into two categories:</a:t>
            </a:r>
            <a:endParaRPr>
              <a:solidFill>
                <a:srgbClr val="000000"/>
              </a:solidFill>
            </a:endParaRPr>
          </a:p>
          <a:p>
            <a:pPr indent="0" lvl="0" marL="0" rtl="0" algn="l">
              <a:spcBef>
                <a:spcPts val="1600"/>
              </a:spcBef>
              <a:spcAft>
                <a:spcPts val="0"/>
              </a:spcAft>
              <a:buClr>
                <a:schemeClr val="dk1"/>
              </a:buClr>
              <a:buSzPts val="1100"/>
              <a:buFont typeface="Arial"/>
              <a:buNone/>
            </a:pPr>
            <a:r>
              <a:rPr lang="en">
                <a:solidFill>
                  <a:srgbClr val="000000"/>
                </a:solidFill>
              </a:rPr>
              <a:t>1. Frames with one person.</a:t>
            </a:r>
            <a:endParaRPr>
              <a:solidFill>
                <a:srgbClr val="000000"/>
              </a:solidFill>
            </a:endParaRPr>
          </a:p>
          <a:p>
            <a:pPr indent="0" lvl="0" marL="0" rtl="0" algn="l">
              <a:spcBef>
                <a:spcPts val="1600"/>
              </a:spcBef>
              <a:spcAft>
                <a:spcPts val="0"/>
              </a:spcAft>
              <a:buClr>
                <a:schemeClr val="dk1"/>
              </a:buClr>
              <a:buSzPts val="1100"/>
              <a:buFont typeface="Arial"/>
              <a:buNone/>
            </a:pPr>
            <a:r>
              <a:rPr lang="en">
                <a:solidFill>
                  <a:srgbClr val="000000"/>
                </a:solidFill>
              </a:rPr>
              <a:t>2. Frames with multiple persons.</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28"/>
          <p:cNvSpPr txBox="1"/>
          <p:nvPr>
            <p:ph idx="1" type="body"/>
          </p:nvPr>
        </p:nvSpPr>
        <p:spPr>
          <a:xfrm>
            <a:off x="311700" y="501075"/>
            <a:ext cx="8520600" cy="403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rPr>
              <a:t>For frames with multiple persons we cropped the</a:t>
            </a:r>
            <a:endParaRPr>
              <a:solidFill>
                <a:srgbClr val="000000"/>
              </a:solidFill>
            </a:endParaRPr>
          </a:p>
          <a:p>
            <a:pPr indent="0" lvl="0" marL="0" rtl="0" algn="l">
              <a:spcBef>
                <a:spcPts val="1600"/>
              </a:spcBef>
              <a:spcAft>
                <a:spcPts val="0"/>
              </a:spcAft>
              <a:buClr>
                <a:schemeClr val="dk1"/>
              </a:buClr>
              <a:buSzPts val="1100"/>
              <a:buFont typeface="Arial"/>
              <a:buNone/>
            </a:pPr>
            <a:r>
              <a:rPr lang="en">
                <a:solidFill>
                  <a:srgbClr val="000000"/>
                </a:solidFill>
              </a:rPr>
              <a:t>person with highest probability of person (more than 98%) given by yolo.</a:t>
            </a:r>
            <a:endParaRPr>
              <a:solidFill>
                <a:srgbClr val="000000"/>
              </a:solidFill>
            </a:endParaRPr>
          </a:p>
          <a:p>
            <a:pPr indent="0" lvl="0" marL="0" rtl="0" algn="l">
              <a:spcBef>
                <a:spcPts val="1600"/>
              </a:spcBef>
              <a:spcAft>
                <a:spcPts val="0"/>
              </a:spcAft>
              <a:buClr>
                <a:schemeClr val="dk1"/>
              </a:buClr>
              <a:buSzPts val="1100"/>
              <a:buFont typeface="Arial"/>
              <a:buNone/>
            </a:pPr>
            <a:r>
              <a:rPr lang="en">
                <a:solidFill>
                  <a:srgbClr val="000000"/>
                </a:solidFill>
              </a:rPr>
              <a:t>Now frames with one person Further split into:</a:t>
            </a:r>
            <a:endParaRPr>
              <a:solidFill>
                <a:srgbClr val="000000"/>
              </a:solidFill>
            </a:endParaRPr>
          </a:p>
          <a:p>
            <a:pPr indent="0" lvl="0" marL="0" rtl="0" algn="l">
              <a:spcBef>
                <a:spcPts val="1600"/>
              </a:spcBef>
              <a:spcAft>
                <a:spcPts val="0"/>
              </a:spcAft>
              <a:buClr>
                <a:schemeClr val="dk1"/>
              </a:buClr>
              <a:buSzPts val="1100"/>
              <a:buFont typeface="Arial"/>
              <a:buNone/>
            </a:pPr>
            <a:r>
              <a:rPr lang="en">
                <a:solidFill>
                  <a:srgbClr val="000000"/>
                </a:solidFill>
              </a:rPr>
              <a:t>1.Required speaker</a:t>
            </a:r>
            <a:endParaRPr>
              <a:solidFill>
                <a:srgbClr val="000000"/>
              </a:solidFill>
            </a:endParaRPr>
          </a:p>
          <a:p>
            <a:pPr indent="0" lvl="0" marL="0" rtl="0" algn="l">
              <a:spcBef>
                <a:spcPts val="1600"/>
              </a:spcBef>
              <a:spcAft>
                <a:spcPts val="0"/>
              </a:spcAft>
              <a:buClr>
                <a:schemeClr val="dk1"/>
              </a:buClr>
              <a:buSzPts val="1100"/>
              <a:buFont typeface="Arial"/>
              <a:buNone/>
            </a:pPr>
            <a:r>
              <a:rPr lang="en">
                <a:solidFill>
                  <a:srgbClr val="000000"/>
                </a:solidFill>
              </a:rPr>
              <a:t>2. Other person</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29"/>
          <p:cNvSpPr txBox="1"/>
          <p:nvPr>
            <p:ph idx="1" type="body"/>
          </p:nvPr>
        </p:nvSpPr>
        <p:spPr>
          <a:xfrm>
            <a:off x="311700" y="298575"/>
            <a:ext cx="8520600" cy="47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rPr>
              <a:t>3. Training and testing:</a:t>
            </a:r>
            <a:endParaRPr>
              <a:solidFill>
                <a:srgbClr val="000000"/>
              </a:solidFill>
            </a:endParaRPr>
          </a:p>
          <a:p>
            <a:pPr indent="0" lvl="0" marL="0" rtl="0" algn="l">
              <a:spcBef>
                <a:spcPts val="1600"/>
              </a:spcBef>
              <a:spcAft>
                <a:spcPts val="0"/>
              </a:spcAft>
              <a:buClr>
                <a:schemeClr val="dk1"/>
              </a:buClr>
              <a:buSzPts val="1100"/>
              <a:buFont typeface="Arial"/>
              <a:buNone/>
            </a:pPr>
            <a:r>
              <a:rPr lang="en">
                <a:solidFill>
                  <a:srgbClr val="000000"/>
                </a:solidFill>
              </a:rPr>
              <a:t>3.1 VGG16 with only classifier trained</a:t>
            </a:r>
            <a:endParaRPr>
              <a:solidFill>
                <a:srgbClr val="000000"/>
              </a:solidFill>
            </a:endParaRPr>
          </a:p>
          <a:p>
            <a:pPr indent="0" lvl="0" marL="0" rtl="0" algn="l">
              <a:spcBef>
                <a:spcPts val="1600"/>
              </a:spcBef>
              <a:spcAft>
                <a:spcPts val="0"/>
              </a:spcAft>
              <a:buNone/>
            </a:pPr>
            <a:r>
              <a:rPr lang="en">
                <a:solidFill>
                  <a:srgbClr val="000000"/>
                </a:solidFill>
              </a:rPr>
              <a:t>● Using video frames as it is (face detection not applied): Here we freezed all the layers and training only classifier (softmax) having 7 classes with our data.</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Clr>
                <a:schemeClr val="dk1"/>
              </a:buClr>
              <a:buSzPts val="1100"/>
              <a:buFont typeface="Arial"/>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graphicFrame>
        <p:nvGraphicFramePr>
          <p:cNvPr id="785" name="Google Shape;785;p129"/>
          <p:cNvGraphicFramePr/>
          <p:nvPr/>
        </p:nvGraphicFramePr>
        <p:xfrm>
          <a:off x="472613" y="2219675"/>
          <a:ext cx="3000000" cy="3000000"/>
        </p:xfrm>
        <a:graphic>
          <a:graphicData uri="http://schemas.openxmlformats.org/drawingml/2006/table">
            <a:tbl>
              <a:tblPr>
                <a:noFill/>
                <a:tableStyleId>{6B159E6C-F7BE-42A0-A9D1-2683CF507A39}</a:tableStyleId>
              </a:tblPr>
              <a:tblGrid>
                <a:gridCol w="2049700"/>
                <a:gridCol w="2049700"/>
                <a:gridCol w="2423150"/>
                <a:gridCol w="1676225"/>
              </a:tblGrid>
              <a:tr h="519975">
                <a:tc>
                  <a:txBody>
                    <a:bodyPr/>
                    <a:lstStyle/>
                    <a:p>
                      <a:pPr indent="0" lvl="0" marL="0" rtl="0" algn="l">
                        <a:lnSpc>
                          <a:spcPct val="115000"/>
                        </a:lnSpc>
                        <a:spcBef>
                          <a:spcPts val="0"/>
                        </a:spcBef>
                        <a:spcAft>
                          <a:spcPts val="1600"/>
                        </a:spcAft>
                        <a:buClr>
                          <a:schemeClr val="dk1"/>
                        </a:buClr>
                        <a:buSzPts val="1100"/>
                        <a:buFont typeface="Arial"/>
                        <a:buNone/>
                      </a:pPr>
                      <a:r>
                        <a:rPr lang="en" sz="1800"/>
                        <a:t>No. of examples</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800"/>
                        <a:t>No. of epochs</a:t>
                      </a:r>
                      <a:endParaRPr sz="1800"/>
                    </a:p>
                    <a:p>
                      <a:pPr indent="0" lvl="0" marL="0" rtl="0" algn="l">
                        <a:spcBef>
                          <a:spcPts val="160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800"/>
                        <a:t>Validation acc.</a:t>
                      </a:r>
                      <a:endParaRPr sz="1800"/>
                    </a:p>
                    <a:p>
                      <a:pPr indent="0" lvl="0" marL="0" rtl="0" algn="l">
                        <a:spcBef>
                          <a:spcPts val="160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1600"/>
                        </a:spcAft>
                        <a:buClr>
                          <a:schemeClr val="dk1"/>
                        </a:buClr>
                        <a:buSzPts val="1100"/>
                        <a:buFont typeface="Arial"/>
                        <a:buNone/>
                      </a:pPr>
                      <a:r>
                        <a:rPr lang="en" sz="1800"/>
                        <a:t>Test acc.</a:t>
                      </a:r>
                      <a:endParaRPr/>
                    </a:p>
                  </a:txBody>
                  <a:tcPr marT="91425" marB="91425" marR="91425" marL="91425"/>
                </a:tc>
              </a:tr>
              <a:tr h="519975">
                <a:tc>
                  <a:txBody>
                    <a:bodyPr/>
                    <a:lstStyle/>
                    <a:p>
                      <a:pPr indent="0" lvl="0" marL="0" rtl="0" algn="l">
                        <a:lnSpc>
                          <a:spcPct val="115000"/>
                        </a:lnSpc>
                        <a:spcBef>
                          <a:spcPts val="0"/>
                        </a:spcBef>
                        <a:spcAft>
                          <a:spcPts val="1600"/>
                        </a:spcAft>
                        <a:buClr>
                          <a:schemeClr val="dk1"/>
                        </a:buClr>
                        <a:buSzPts val="1100"/>
                        <a:buFont typeface="Arial"/>
                        <a:buNone/>
                      </a:pPr>
                      <a:r>
                        <a:rPr lang="en" sz="1800"/>
                        <a:t>8297 </a:t>
                      </a:r>
                      <a:endParaRPr/>
                    </a:p>
                  </a:txBody>
                  <a:tcPr marT="91425" marB="91425" marR="91425" marL="91425"/>
                </a:tc>
                <a:tc>
                  <a:txBody>
                    <a:bodyPr/>
                    <a:lstStyle/>
                    <a:p>
                      <a:pPr indent="0" lvl="0" marL="0" rtl="0" algn="l">
                        <a:lnSpc>
                          <a:spcPct val="115000"/>
                        </a:lnSpc>
                        <a:spcBef>
                          <a:spcPts val="0"/>
                        </a:spcBef>
                        <a:spcAft>
                          <a:spcPts val="1600"/>
                        </a:spcAft>
                        <a:buNone/>
                      </a:pPr>
                      <a:r>
                        <a:rPr lang="en" sz="1800"/>
                        <a:t>30 </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800"/>
                        <a:t>99.54% </a:t>
                      </a:r>
                      <a:endParaRPr sz="1800"/>
                    </a:p>
                    <a:p>
                      <a:pPr indent="0" lvl="0" marL="0" rtl="0" algn="l">
                        <a:spcBef>
                          <a:spcPts val="160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1600"/>
                        </a:spcAft>
                        <a:buClr>
                          <a:schemeClr val="dk1"/>
                        </a:buClr>
                        <a:buSzPts val="1100"/>
                        <a:buFont typeface="Arial"/>
                        <a:buNone/>
                      </a:pPr>
                      <a:r>
                        <a:rPr lang="en" sz="1800"/>
                        <a:t>62.05%</a:t>
                      </a:r>
                      <a:endParaRPr/>
                    </a:p>
                  </a:txBody>
                  <a:tcPr marT="91425" marB="91425" marR="91425" marL="91425"/>
                </a:tc>
              </a:tr>
              <a:tr h="519975">
                <a:tc>
                  <a:txBody>
                    <a:bodyPr/>
                    <a:lstStyle/>
                    <a:p>
                      <a:pPr indent="0" lvl="0" marL="0" rtl="0" algn="l">
                        <a:lnSpc>
                          <a:spcPct val="115000"/>
                        </a:lnSpc>
                        <a:spcBef>
                          <a:spcPts val="0"/>
                        </a:spcBef>
                        <a:spcAft>
                          <a:spcPts val="1600"/>
                        </a:spcAft>
                        <a:buClr>
                          <a:schemeClr val="dk1"/>
                        </a:buClr>
                        <a:buSzPts val="1100"/>
                        <a:buFont typeface="Arial"/>
                        <a:buNone/>
                      </a:pPr>
                      <a:r>
                        <a:rPr lang="en" sz="1800"/>
                        <a:t>3142 </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800"/>
                        <a:t>30 </a:t>
                      </a:r>
                      <a:endParaRPr/>
                    </a:p>
                    <a:p>
                      <a:pPr indent="0" lvl="0" marL="0" rtl="0" algn="l">
                        <a:spcBef>
                          <a:spcPts val="1600"/>
                        </a:spcBef>
                        <a:spcAft>
                          <a:spcPts val="0"/>
                        </a:spcAft>
                        <a:buNone/>
                      </a:pPr>
                      <a:r>
                        <a:t/>
                      </a:r>
                      <a:endParaRPr/>
                    </a:p>
                  </a:txBody>
                  <a:tcPr marT="91425" marB="91425" marR="91425" marL="91425"/>
                </a:tc>
                <a:tc>
                  <a:txBody>
                    <a:bodyPr/>
                    <a:lstStyle/>
                    <a:p>
                      <a:pPr indent="0" lvl="0" marL="0" rtl="0" algn="l">
                        <a:lnSpc>
                          <a:spcPct val="115000"/>
                        </a:lnSpc>
                        <a:spcBef>
                          <a:spcPts val="0"/>
                        </a:spcBef>
                        <a:spcAft>
                          <a:spcPts val="1600"/>
                        </a:spcAft>
                        <a:buClr>
                          <a:schemeClr val="dk1"/>
                        </a:buClr>
                        <a:buSzPts val="1100"/>
                        <a:buFont typeface="Arial"/>
                        <a:buNone/>
                      </a:pPr>
                      <a:r>
                        <a:rPr lang="en" sz="1800"/>
                        <a:t>98.73% </a:t>
                      </a:r>
                      <a:endParaRPr/>
                    </a:p>
                  </a:txBody>
                  <a:tcPr marT="91425" marB="91425" marR="91425" marL="91425"/>
                </a:tc>
                <a:tc>
                  <a:txBody>
                    <a:bodyPr/>
                    <a:lstStyle/>
                    <a:p>
                      <a:pPr indent="0" lvl="0" marL="0" rtl="0" algn="l">
                        <a:lnSpc>
                          <a:spcPct val="115000"/>
                        </a:lnSpc>
                        <a:spcBef>
                          <a:spcPts val="0"/>
                        </a:spcBef>
                        <a:spcAft>
                          <a:spcPts val="1600"/>
                        </a:spcAft>
                        <a:buClr>
                          <a:schemeClr val="dk1"/>
                        </a:buClr>
                        <a:buSzPts val="1100"/>
                        <a:buFont typeface="Arial"/>
                        <a:buNone/>
                      </a:pPr>
                      <a:r>
                        <a:rPr lang="en" sz="1800"/>
                        <a:t>59.08%</a:t>
                      </a:r>
                      <a:endParaRPr/>
                    </a:p>
                  </a:txBody>
                  <a:tcPr marT="91425" marB="91425" marR="91425" marL="91425"/>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pic>
        <p:nvPicPr>
          <p:cNvPr id="790" name="Google Shape;790;p130"/>
          <p:cNvPicPr preferRelativeResize="0"/>
          <p:nvPr/>
        </p:nvPicPr>
        <p:blipFill>
          <a:blip r:embed="rId3">
            <a:alphaModFix/>
          </a:blip>
          <a:stretch>
            <a:fillRect/>
          </a:stretch>
        </p:blipFill>
        <p:spPr>
          <a:xfrm>
            <a:off x="1238250" y="190500"/>
            <a:ext cx="6667500" cy="47625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31"/>
          <p:cNvSpPr txBox="1"/>
          <p:nvPr>
            <p:ph idx="1" type="body"/>
          </p:nvPr>
        </p:nvSpPr>
        <p:spPr>
          <a:xfrm>
            <a:off x="447400" y="650325"/>
            <a:ext cx="8520600" cy="10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rPr>
              <a:t>3.3 Resnet50 with only classifier trained</a:t>
            </a:r>
            <a:endParaRPr>
              <a:solidFill>
                <a:srgbClr val="000000"/>
              </a:solidFill>
            </a:endParaRPr>
          </a:p>
          <a:p>
            <a:pPr indent="0" lvl="0" marL="0" rtl="0" algn="l">
              <a:spcBef>
                <a:spcPts val="1600"/>
              </a:spcBef>
              <a:spcAft>
                <a:spcPts val="0"/>
              </a:spcAft>
              <a:buNone/>
            </a:pPr>
            <a:r>
              <a:rPr lang="en">
                <a:solidFill>
                  <a:srgbClr val="000000"/>
                </a:solidFill>
              </a:rPr>
              <a:t>Training with detected faces</a:t>
            </a:r>
            <a:endParaRPr>
              <a:solidFill>
                <a:srgbClr val="000000"/>
              </a:solidFill>
            </a:endParaRPr>
          </a:p>
          <a:p>
            <a:pPr indent="0" lvl="0" marL="0" rtl="0" algn="l">
              <a:spcBef>
                <a:spcPts val="1600"/>
              </a:spcBef>
              <a:spcAft>
                <a:spcPts val="0"/>
              </a:spcAft>
              <a:buClr>
                <a:schemeClr val="dk1"/>
              </a:buClr>
              <a:buSzPts val="1100"/>
              <a:buFont typeface="Arial"/>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graphicFrame>
        <p:nvGraphicFramePr>
          <p:cNvPr id="796" name="Google Shape;796;p131"/>
          <p:cNvGraphicFramePr/>
          <p:nvPr/>
        </p:nvGraphicFramePr>
        <p:xfrm>
          <a:off x="447400" y="1941350"/>
          <a:ext cx="3000000" cy="3000000"/>
        </p:xfrm>
        <a:graphic>
          <a:graphicData uri="http://schemas.openxmlformats.org/drawingml/2006/table">
            <a:tbl>
              <a:tblPr>
                <a:noFill/>
                <a:tableStyleId>{6B159E6C-F7BE-42A0-A9D1-2683CF507A39}</a:tableStyleId>
              </a:tblPr>
              <a:tblGrid>
                <a:gridCol w="2063250"/>
                <a:gridCol w="2063250"/>
                <a:gridCol w="2063250"/>
                <a:gridCol w="2063250"/>
              </a:tblGrid>
              <a:tr h="807100">
                <a:tc>
                  <a:txBody>
                    <a:bodyPr/>
                    <a:lstStyle/>
                    <a:p>
                      <a:pPr indent="0" lvl="0" marL="0" rtl="0" algn="l">
                        <a:lnSpc>
                          <a:spcPct val="115000"/>
                        </a:lnSpc>
                        <a:spcBef>
                          <a:spcPts val="0"/>
                        </a:spcBef>
                        <a:spcAft>
                          <a:spcPts val="1600"/>
                        </a:spcAft>
                        <a:buNone/>
                      </a:pPr>
                      <a:r>
                        <a:rPr lang="en" sz="1800"/>
                        <a:t>No. of examples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800"/>
                        <a:t>No. of epochs</a:t>
                      </a:r>
                      <a:endParaRPr sz="1800"/>
                    </a:p>
                    <a:p>
                      <a:pPr indent="0" lvl="0" marL="0" rtl="0" algn="l">
                        <a:spcBef>
                          <a:spcPts val="160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800"/>
                        <a:t>Validation acc.</a:t>
                      </a:r>
                      <a:endParaRPr sz="1800"/>
                    </a:p>
                    <a:p>
                      <a:pPr indent="0" lvl="0" marL="0" rtl="0" algn="l">
                        <a:spcBef>
                          <a:spcPts val="160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 sz="1800"/>
                        <a:t>Test acc.</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78400">
                <a:tc>
                  <a:txBody>
                    <a:bodyPr/>
                    <a:lstStyle/>
                    <a:p>
                      <a:pPr indent="0" lvl="0" marL="0" rtl="0" algn="l">
                        <a:lnSpc>
                          <a:spcPct val="115000"/>
                        </a:lnSpc>
                        <a:spcBef>
                          <a:spcPts val="0"/>
                        </a:spcBef>
                        <a:spcAft>
                          <a:spcPts val="1600"/>
                        </a:spcAft>
                        <a:buNone/>
                      </a:pPr>
                      <a:r>
                        <a:rPr lang="en" sz="1800"/>
                        <a:t>7623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 sz="1800"/>
                        <a:t>30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800"/>
                        <a:t>99.74% </a:t>
                      </a:r>
                      <a:endParaRPr sz="1800"/>
                    </a:p>
                    <a:p>
                      <a:pPr indent="0" lvl="0" marL="0" rtl="0" algn="l">
                        <a:spcBef>
                          <a:spcPts val="160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800"/>
                        <a:t>75.16%</a:t>
                      </a:r>
                      <a:endParaRPr/>
                    </a:p>
                    <a:p>
                      <a:pPr indent="0" lvl="0" marL="0" rtl="0" algn="l">
                        <a:lnSpc>
                          <a:spcPct val="115000"/>
                        </a:lnSpc>
                        <a:spcBef>
                          <a:spcPts val="1600"/>
                        </a:spcBef>
                        <a:spcAft>
                          <a:spcPts val="1600"/>
                        </a:spcAft>
                        <a:buNone/>
                      </a:pPr>
                      <a:r>
                        <a:rPr lang="en" sz="1800"/>
                        <a:t> </a:t>
                      </a:r>
                      <a:endParaRPr sz="1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07100">
                <a:tc>
                  <a:txBody>
                    <a:bodyPr/>
                    <a:lstStyle/>
                    <a:p>
                      <a:pPr indent="0" lvl="0" marL="0" rtl="0" algn="l">
                        <a:lnSpc>
                          <a:spcPct val="115000"/>
                        </a:lnSpc>
                        <a:spcBef>
                          <a:spcPts val="0"/>
                        </a:spcBef>
                        <a:spcAft>
                          <a:spcPts val="1600"/>
                        </a:spcAft>
                        <a:buNone/>
                      </a:pPr>
                      <a:r>
                        <a:rPr lang="en" sz="1800"/>
                        <a:t>8297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800"/>
                        <a:t>30 </a:t>
                      </a:r>
                      <a:endParaRPr/>
                    </a:p>
                    <a:p>
                      <a:pPr indent="0" lvl="0" marL="0" rtl="0" algn="l">
                        <a:spcBef>
                          <a:spcPts val="160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 sz="1800"/>
                        <a:t>99.80%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 sz="1800"/>
                        <a:t>71.54%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132"/>
          <p:cNvPicPr preferRelativeResize="0"/>
          <p:nvPr/>
        </p:nvPicPr>
        <p:blipFill>
          <a:blip r:embed="rId3">
            <a:alphaModFix/>
          </a:blip>
          <a:stretch>
            <a:fillRect/>
          </a:stretch>
        </p:blipFill>
        <p:spPr>
          <a:xfrm>
            <a:off x="1238250" y="190500"/>
            <a:ext cx="6667500" cy="47625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Healthcare project</a:t>
            </a:r>
            <a:endParaRPr/>
          </a:p>
        </p:txBody>
      </p:sp>
      <p:sp>
        <p:nvSpPr>
          <p:cNvPr id="807" name="Google Shape;807;p1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1800"/>
              </a:spcBef>
              <a:spcAft>
                <a:spcPts val="0"/>
              </a:spcAft>
              <a:buClr>
                <a:schemeClr val="dk1"/>
              </a:buClr>
              <a:buSzPts val="1100"/>
              <a:buFont typeface="Arial"/>
              <a:buNone/>
            </a:pPr>
            <a:r>
              <a:rPr b="1" lang="en">
                <a:solidFill>
                  <a:schemeClr val="dk1"/>
                </a:solidFill>
              </a:rPr>
              <a:t>Detecting Diabetic Retinopathy Detection With Deep Learning</a:t>
            </a:r>
            <a:endParaRPr b="1">
              <a:solidFill>
                <a:schemeClr val="dk1"/>
              </a:solidFill>
            </a:endParaRPr>
          </a:p>
          <a:p>
            <a:pPr indent="0" lvl="0" marL="0" rtl="0" algn="l">
              <a:spcBef>
                <a:spcPts val="400"/>
              </a:spcBef>
              <a:spcAft>
                <a:spcPts val="1600"/>
              </a:spcAft>
              <a:buNone/>
            </a:pPr>
            <a:r>
              <a:t/>
            </a:r>
            <a:endParaRPr/>
          </a:p>
        </p:txBody>
      </p:sp>
      <p:pic>
        <p:nvPicPr>
          <p:cNvPr id="808" name="Google Shape;808;p133"/>
          <p:cNvPicPr preferRelativeResize="0"/>
          <p:nvPr/>
        </p:nvPicPr>
        <p:blipFill>
          <a:blip r:embed="rId3">
            <a:alphaModFix/>
          </a:blip>
          <a:stretch>
            <a:fillRect/>
          </a:stretch>
        </p:blipFill>
        <p:spPr>
          <a:xfrm>
            <a:off x="1325000" y="2198550"/>
            <a:ext cx="6659001" cy="225559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4"/>
          <p:cNvSpPr txBox="1"/>
          <p:nvPr/>
        </p:nvSpPr>
        <p:spPr>
          <a:xfrm>
            <a:off x="566250" y="419650"/>
            <a:ext cx="5436000" cy="6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What is DR ?</a:t>
            </a:r>
            <a:endParaRPr b="1" sz="1800"/>
          </a:p>
        </p:txBody>
      </p:sp>
      <p:sp>
        <p:nvSpPr>
          <p:cNvPr id="814" name="Google Shape;814;p134"/>
          <p:cNvSpPr txBox="1"/>
          <p:nvPr/>
        </p:nvSpPr>
        <p:spPr>
          <a:xfrm>
            <a:off x="707825" y="1136925"/>
            <a:ext cx="7795500" cy="12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When high blood sugar levels cause damage to blood vessels in the retina. These blood vessels can swell and leak. Or they can close, stopping blood from passing through. Sometimes abnormal new blood vessels grow on the retina. All of these changes can steal your vision.</a:t>
            </a:r>
            <a:endParaRPr sz="1800"/>
          </a:p>
        </p:txBody>
      </p:sp>
      <p:sp>
        <p:nvSpPr>
          <p:cNvPr id="815" name="Google Shape;815;p134"/>
          <p:cNvSpPr txBox="1"/>
          <p:nvPr/>
        </p:nvSpPr>
        <p:spPr>
          <a:xfrm>
            <a:off x="415250" y="2665800"/>
            <a:ext cx="8324100" cy="634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Affects up to 80 % of people who have diabetes for 20 years or more</a:t>
            </a:r>
            <a:endParaRPr sz="1800"/>
          </a:p>
          <a:p>
            <a:pPr indent="-342900" lvl="0" marL="457200" rtl="0" algn="l">
              <a:spcBef>
                <a:spcPts val="0"/>
              </a:spcBef>
              <a:spcAft>
                <a:spcPts val="0"/>
              </a:spcAft>
              <a:buSzPts val="1800"/>
              <a:buChar char="●"/>
            </a:pPr>
            <a:r>
              <a:rPr lang="en" sz="1800"/>
              <a:t>90% of new cases are reducible</a:t>
            </a:r>
            <a:endParaRPr sz="18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5"/>
          <p:cNvSpPr txBox="1"/>
          <p:nvPr/>
        </p:nvSpPr>
        <p:spPr>
          <a:xfrm>
            <a:off x="541425" y="577525"/>
            <a:ext cx="6930300" cy="8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p>
        </p:txBody>
      </p:sp>
      <p:sp>
        <p:nvSpPr>
          <p:cNvPr id="821" name="Google Shape;821;p135"/>
          <p:cNvSpPr txBox="1"/>
          <p:nvPr/>
        </p:nvSpPr>
        <p:spPr>
          <a:xfrm>
            <a:off x="715950" y="1094875"/>
            <a:ext cx="7712100" cy="3525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chemeClr val="dk1"/>
                </a:solidFill>
              </a:rPr>
              <a:t>The data originates from a</a:t>
            </a:r>
            <a:r>
              <a:rPr lang="en" sz="1800">
                <a:solidFill>
                  <a:schemeClr val="dk1"/>
                </a:solidFill>
                <a:uFill>
                  <a:noFill/>
                </a:uFill>
                <a:hlinkClick r:id="rId3">
                  <a:extLst>
                    <a:ext uri="{A12FA001-AC4F-418D-AE19-62706E023703}">
                      <ahyp:hlinkClr val="tx"/>
                    </a:ext>
                  </a:extLst>
                </a:hlinkClick>
              </a:rPr>
              <a:t> </a:t>
            </a:r>
            <a:r>
              <a:rPr lang="en" sz="1800"/>
              <a:t>2015 Kaggle competition</a:t>
            </a:r>
            <a:r>
              <a:rPr lang="en" sz="1800">
                <a:solidFill>
                  <a:schemeClr val="dk1"/>
                </a:solidFill>
              </a:rPr>
              <a:t>.</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All images are taken of different people, using different cameras, and of different sizes. Pertaining to the preprocessing section, this data is extremely noisy, and requires multiple preprocessing steps to get all images to a useable format for training a model.</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The training data is comprised of 35,126 images, which are augmented during preprocessing.</a:t>
            </a:r>
            <a:endParaRPr sz="1800">
              <a:solidFill>
                <a:schemeClr val="dk1"/>
              </a:solidFill>
            </a:endParaRPr>
          </a:p>
          <a:p>
            <a:pPr indent="0" lvl="0" marL="0" rtl="0" algn="l">
              <a:spcBef>
                <a:spcPts val="0"/>
              </a:spcBef>
              <a:spcAft>
                <a:spcPts val="0"/>
              </a:spcAft>
              <a:buNone/>
            </a:pPr>
            <a:r>
              <a:t/>
            </a:r>
            <a:endParaRPr sz="1400"/>
          </a:p>
        </p:txBody>
      </p:sp>
      <p:sp>
        <p:nvSpPr>
          <p:cNvPr id="822" name="Google Shape;822;p135"/>
          <p:cNvSpPr txBox="1"/>
          <p:nvPr/>
        </p:nvSpPr>
        <p:spPr>
          <a:xfrm>
            <a:off x="688950" y="363038"/>
            <a:ext cx="1727100" cy="537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800"/>
              <a:buFont typeface="Arial"/>
              <a:buNone/>
            </a:pPr>
            <a:r>
              <a:rPr b="1" lang="en" sz="2400">
                <a:solidFill>
                  <a:schemeClr val="dk1"/>
                </a:solidFill>
              </a:rPr>
              <a:t>DATA</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split:</a:t>
            </a:r>
            <a:endParaRPr/>
          </a:p>
        </p:txBody>
      </p:sp>
      <p:pic>
        <p:nvPicPr>
          <p:cNvPr id="183" name="Google Shape;183;p37"/>
          <p:cNvPicPr preferRelativeResize="0"/>
          <p:nvPr/>
        </p:nvPicPr>
        <p:blipFill>
          <a:blip r:embed="rId3">
            <a:alphaModFix/>
          </a:blip>
          <a:stretch>
            <a:fillRect/>
          </a:stretch>
        </p:blipFill>
        <p:spPr>
          <a:xfrm>
            <a:off x="160150" y="1191350"/>
            <a:ext cx="8520599" cy="2453925"/>
          </a:xfrm>
          <a:prstGeom prst="rect">
            <a:avLst/>
          </a:prstGeom>
          <a:noFill/>
          <a:ln>
            <a:noFill/>
          </a:ln>
        </p:spPr>
      </p:pic>
      <p:sp>
        <p:nvSpPr>
          <p:cNvPr id="184" name="Google Shape;184;p37"/>
          <p:cNvSpPr txBox="1"/>
          <p:nvPr/>
        </p:nvSpPr>
        <p:spPr>
          <a:xfrm>
            <a:off x="401325" y="4351225"/>
            <a:ext cx="85206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Fig: Separation of GPDS960 &amp; GPDSSynthetcSignature dataset into development set D  and exploitation set E</a:t>
            </a:r>
            <a:endParaRPr sz="1200">
              <a:solidFill>
                <a:schemeClr val="dk1"/>
              </a:solidFill>
            </a:endParaRPr>
          </a:p>
        </p:txBody>
      </p:sp>
      <p:sp>
        <p:nvSpPr>
          <p:cNvPr id="185" name="Google Shape;185;p37"/>
          <p:cNvSpPr txBox="1"/>
          <p:nvPr/>
        </p:nvSpPr>
        <p:spPr>
          <a:xfrm>
            <a:off x="1812600" y="3738650"/>
            <a:ext cx="1725600" cy="2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Users 301-1000</a:t>
            </a:r>
            <a:endParaRPr/>
          </a:p>
        </p:txBody>
      </p:sp>
      <p:sp>
        <p:nvSpPr>
          <p:cNvPr id="186" name="Google Shape;186;p37"/>
          <p:cNvSpPr txBox="1"/>
          <p:nvPr/>
        </p:nvSpPr>
        <p:spPr>
          <a:xfrm>
            <a:off x="5072550" y="3694250"/>
            <a:ext cx="2014800" cy="31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Users 1-300</a:t>
            </a:r>
            <a:endParaRPr/>
          </a:p>
        </p:txBody>
      </p:sp>
      <p:cxnSp>
        <p:nvCxnSpPr>
          <p:cNvPr id="187" name="Google Shape;187;p37"/>
          <p:cNvCxnSpPr>
            <a:stCxn id="185" idx="0"/>
          </p:cNvCxnSpPr>
          <p:nvPr/>
        </p:nvCxnSpPr>
        <p:spPr>
          <a:xfrm>
            <a:off x="2675400" y="3738650"/>
            <a:ext cx="1645500" cy="300"/>
          </a:xfrm>
          <a:prstGeom prst="straightConnector1">
            <a:avLst/>
          </a:prstGeom>
          <a:noFill/>
          <a:ln cap="flat" cmpd="sng" w="19050">
            <a:solidFill>
              <a:schemeClr val="dk2"/>
            </a:solidFill>
            <a:prstDash val="solid"/>
            <a:round/>
            <a:headEnd len="med" w="med" type="none"/>
            <a:tailEnd len="med" w="med" type="triangle"/>
          </a:ln>
        </p:spPr>
      </p:cxnSp>
      <p:cxnSp>
        <p:nvCxnSpPr>
          <p:cNvPr id="188" name="Google Shape;188;p37"/>
          <p:cNvCxnSpPr>
            <a:stCxn id="185" idx="0"/>
          </p:cNvCxnSpPr>
          <p:nvPr/>
        </p:nvCxnSpPr>
        <p:spPr>
          <a:xfrm flipH="1">
            <a:off x="842700" y="3738650"/>
            <a:ext cx="1832700" cy="6900"/>
          </a:xfrm>
          <a:prstGeom prst="straightConnector1">
            <a:avLst/>
          </a:prstGeom>
          <a:noFill/>
          <a:ln cap="flat" cmpd="sng" w="19050">
            <a:solidFill>
              <a:schemeClr val="dk2"/>
            </a:solidFill>
            <a:prstDash val="solid"/>
            <a:round/>
            <a:headEnd len="med" w="med" type="none"/>
            <a:tailEnd len="med" w="med" type="triangle"/>
          </a:ln>
        </p:spPr>
      </p:cxnSp>
      <p:cxnSp>
        <p:nvCxnSpPr>
          <p:cNvPr id="189" name="Google Shape;189;p37"/>
          <p:cNvCxnSpPr>
            <a:stCxn id="186" idx="0"/>
          </p:cNvCxnSpPr>
          <p:nvPr/>
        </p:nvCxnSpPr>
        <p:spPr>
          <a:xfrm flipH="1" rot="10800000">
            <a:off x="6079950" y="3692150"/>
            <a:ext cx="1124400" cy="2100"/>
          </a:xfrm>
          <a:prstGeom prst="straightConnector1">
            <a:avLst/>
          </a:prstGeom>
          <a:noFill/>
          <a:ln cap="flat" cmpd="sng" w="19050">
            <a:solidFill>
              <a:schemeClr val="dk2"/>
            </a:solidFill>
            <a:prstDash val="solid"/>
            <a:round/>
            <a:headEnd len="med" w="med" type="none"/>
            <a:tailEnd len="med" w="med" type="triangle"/>
          </a:ln>
        </p:spPr>
      </p:cxnSp>
      <p:cxnSp>
        <p:nvCxnSpPr>
          <p:cNvPr id="190" name="Google Shape;190;p37"/>
          <p:cNvCxnSpPr>
            <a:stCxn id="186" idx="0"/>
          </p:cNvCxnSpPr>
          <p:nvPr/>
        </p:nvCxnSpPr>
        <p:spPr>
          <a:xfrm flipH="1">
            <a:off x="4836450" y="3694250"/>
            <a:ext cx="1243500" cy="11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6"/>
          <p:cNvSpPr txBox="1"/>
          <p:nvPr/>
        </p:nvSpPr>
        <p:spPr>
          <a:xfrm>
            <a:off x="802200" y="655600"/>
            <a:ext cx="7644600" cy="39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t>A left and right field is provided for every subject. Images are labeled with a subject id as well as either left or right (e.g. 1_left.jpeg is the left eye of patient id 1).</a:t>
            </a:r>
            <a:endParaRPr sz="1800"/>
          </a:p>
          <a:p>
            <a:pPr indent="0" lvl="0" marL="0" rtl="0" algn="l">
              <a:spcBef>
                <a:spcPts val="0"/>
              </a:spcBef>
              <a:spcAft>
                <a:spcPts val="0"/>
              </a:spcAft>
              <a:buNone/>
            </a:pPr>
            <a:r>
              <a:rPr lang="en" sz="1800"/>
              <a:t>A clinician has rated the presence of diabetic retinopathy in each image on a scale of 0 to 4, according to the following scale:</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 sz="1800"/>
              <a:t>0 - No DR</a:t>
            </a:r>
            <a:endParaRPr sz="1800"/>
          </a:p>
          <a:p>
            <a:pPr indent="0" lvl="0" marL="0" rtl="0" algn="l">
              <a:spcBef>
                <a:spcPts val="0"/>
              </a:spcBef>
              <a:spcAft>
                <a:spcPts val="0"/>
              </a:spcAft>
              <a:buClr>
                <a:schemeClr val="dk1"/>
              </a:buClr>
              <a:buSzPts val="1100"/>
              <a:buFont typeface="Arial"/>
              <a:buNone/>
            </a:pPr>
            <a:r>
              <a:rPr lang="en" sz="1800"/>
              <a:t>1 - Mild</a:t>
            </a:r>
            <a:endParaRPr sz="1800"/>
          </a:p>
          <a:p>
            <a:pPr indent="0" lvl="0" marL="0" rtl="0" algn="l">
              <a:spcBef>
                <a:spcPts val="0"/>
              </a:spcBef>
              <a:spcAft>
                <a:spcPts val="0"/>
              </a:spcAft>
              <a:buClr>
                <a:schemeClr val="dk1"/>
              </a:buClr>
              <a:buSzPts val="1100"/>
              <a:buFont typeface="Arial"/>
              <a:buNone/>
            </a:pPr>
            <a:r>
              <a:rPr lang="en" sz="1800"/>
              <a:t>2 - Moderate</a:t>
            </a:r>
            <a:endParaRPr sz="1800"/>
          </a:p>
          <a:p>
            <a:pPr indent="0" lvl="0" marL="0" rtl="0" algn="l">
              <a:spcBef>
                <a:spcPts val="0"/>
              </a:spcBef>
              <a:spcAft>
                <a:spcPts val="0"/>
              </a:spcAft>
              <a:buClr>
                <a:schemeClr val="dk1"/>
              </a:buClr>
              <a:buSzPts val="1100"/>
              <a:buFont typeface="Arial"/>
              <a:buNone/>
            </a:pPr>
            <a:r>
              <a:rPr lang="en" sz="1800"/>
              <a:t>3 - Severe</a:t>
            </a:r>
            <a:endParaRPr sz="1800"/>
          </a:p>
          <a:p>
            <a:pPr indent="0" lvl="0" marL="0" rtl="0" algn="l">
              <a:spcBef>
                <a:spcPts val="0"/>
              </a:spcBef>
              <a:spcAft>
                <a:spcPts val="0"/>
              </a:spcAft>
              <a:buClr>
                <a:schemeClr val="dk1"/>
              </a:buClr>
              <a:buSzPts val="1100"/>
              <a:buFont typeface="Arial"/>
              <a:buNone/>
            </a:pPr>
            <a:r>
              <a:rPr lang="en" sz="1800"/>
              <a:t>4 - Proliferative DR</a:t>
            </a:r>
            <a:endParaRPr sz="1800"/>
          </a:p>
          <a:p>
            <a:pPr indent="0" lvl="0" marL="0" rtl="0" algn="l">
              <a:spcBef>
                <a:spcPts val="0"/>
              </a:spcBef>
              <a:spcAft>
                <a:spcPts val="0"/>
              </a:spcAft>
              <a:buNone/>
            </a:pPr>
            <a:r>
              <a:t/>
            </a:r>
            <a:endParaRPr sz="14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pic>
        <p:nvPicPr>
          <p:cNvPr id="832" name="Google Shape;832;p137"/>
          <p:cNvPicPr preferRelativeResize="0"/>
          <p:nvPr/>
        </p:nvPicPr>
        <p:blipFill>
          <a:blip r:embed="rId3">
            <a:alphaModFix/>
          </a:blip>
          <a:stretch>
            <a:fillRect/>
          </a:stretch>
        </p:blipFill>
        <p:spPr>
          <a:xfrm>
            <a:off x="152400" y="152400"/>
            <a:ext cx="8714876" cy="48387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pic>
        <p:nvPicPr>
          <p:cNvPr id="837" name="Google Shape;837;p138"/>
          <p:cNvPicPr preferRelativeResize="0"/>
          <p:nvPr/>
        </p:nvPicPr>
        <p:blipFill>
          <a:blip r:embed="rId3">
            <a:alphaModFix/>
          </a:blip>
          <a:stretch>
            <a:fillRect/>
          </a:stretch>
        </p:blipFill>
        <p:spPr>
          <a:xfrm>
            <a:off x="613600" y="348925"/>
            <a:ext cx="8157425" cy="1327475"/>
          </a:xfrm>
          <a:prstGeom prst="rect">
            <a:avLst/>
          </a:prstGeom>
          <a:noFill/>
          <a:ln>
            <a:noFill/>
          </a:ln>
        </p:spPr>
      </p:pic>
      <p:sp>
        <p:nvSpPr>
          <p:cNvPr id="838" name="Google Shape;838;p138"/>
          <p:cNvSpPr txBox="1"/>
          <p:nvPr/>
        </p:nvSpPr>
        <p:spPr>
          <a:xfrm>
            <a:off x="2995875" y="1840850"/>
            <a:ext cx="3000000" cy="4692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n" sz="1800"/>
              <a:t>class 0 (no retinopathy)</a:t>
            </a:r>
            <a:endParaRPr b="1" sz="1800"/>
          </a:p>
        </p:txBody>
      </p:sp>
      <p:pic>
        <p:nvPicPr>
          <p:cNvPr id="839" name="Google Shape;839;p138"/>
          <p:cNvPicPr preferRelativeResize="0"/>
          <p:nvPr/>
        </p:nvPicPr>
        <p:blipFill>
          <a:blip r:embed="rId4">
            <a:alphaModFix/>
          </a:blip>
          <a:stretch>
            <a:fillRect/>
          </a:stretch>
        </p:blipFill>
        <p:spPr>
          <a:xfrm>
            <a:off x="613600" y="2571750"/>
            <a:ext cx="8085225" cy="1327475"/>
          </a:xfrm>
          <a:prstGeom prst="rect">
            <a:avLst/>
          </a:prstGeom>
          <a:noFill/>
          <a:ln>
            <a:noFill/>
          </a:ln>
        </p:spPr>
      </p:pic>
      <p:sp>
        <p:nvSpPr>
          <p:cNvPr id="840" name="Google Shape;840;p138"/>
          <p:cNvSpPr txBox="1"/>
          <p:nvPr/>
        </p:nvSpPr>
        <p:spPr>
          <a:xfrm>
            <a:off x="2683050" y="4054650"/>
            <a:ext cx="3801900" cy="90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class 4 (proliferative retinopathy)</a:t>
            </a:r>
            <a:endParaRPr b="1" sz="18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39"/>
          <p:cNvSpPr txBox="1"/>
          <p:nvPr/>
        </p:nvSpPr>
        <p:spPr>
          <a:xfrm>
            <a:off x="324825" y="469250"/>
            <a:ext cx="8313900" cy="3152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800"/>
              </a:spcBef>
              <a:spcAft>
                <a:spcPts val="0"/>
              </a:spcAft>
              <a:buNone/>
            </a:pPr>
            <a:r>
              <a:rPr b="1" lang="en" sz="2400">
                <a:solidFill>
                  <a:schemeClr val="dk1"/>
                </a:solidFill>
              </a:rPr>
              <a:t>Preprocessing</a:t>
            </a:r>
            <a:endParaRPr b="1" sz="2400">
              <a:solidFill>
                <a:schemeClr val="dk1"/>
              </a:solidFill>
            </a:endParaRPr>
          </a:p>
          <a:p>
            <a:pPr indent="0" lvl="0" marL="0" rtl="0" algn="l">
              <a:lnSpc>
                <a:spcPct val="115000"/>
              </a:lnSpc>
              <a:spcBef>
                <a:spcPts val="400"/>
              </a:spcBef>
              <a:spcAft>
                <a:spcPts val="0"/>
              </a:spcAft>
              <a:buNone/>
            </a:pPr>
            <a:r>
              <a:rPr lang="en" sz="1800">
                <a:solidFill>
                  <a:schemeClr val="dk1"/>
                </a:solidFill>
              </a:rPr>
              <a:t>The preprocessing pipeline is the following:</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 sz="1800">
                <a:solidFill>
                  <a:schemeClr val="dk1"/>
                </a:solidFill>
              </a:rPr>
              <a:t>Crop &amp; resize all images using the resizing script and the preprocessing script.</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 sz="1800">
                <a:solidFill>
                  <a:schemeClr val="dk1"/>
                </a:solidFill>
              </a:rPr>
              <a:t>Rotate &amp; mirror all images using the rotation script.</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 sz="1800">
                <a:solidFill>
                  <a:schemeClr val="dk1"/>
                </a:solidFill>
              </a:rPr>
              <a:t>Convert all images to array of NumPy arrays, using the conversion script.</a:t>
            </a:r>
            <a:endParaRPr sz="1800">
              <a:solidFill>
                <a:schemeClr val="dk1"/>
              </a:solidFill>
            </a:endParaRPr>
          </a:p>
          <a:p>
            <a:pPr indent="0" lvl="0" marL="0" rtl="0" algn="l">
              <a:lnSpc>
                <a:spcPct val="115000"/>
              </a:lnSpc>
              <a:spcBef>
                <a:spcPts val="1400"/>
              </a:spcBef>
              <a:spcAft>
                <a:spcPts val="400"/>
              </a:spcAft>
              <a:buNone/>
            </a:pPr>
            <a:r>
              <a:t/>
            </a:r>
            <a:endParaRPr sz="1100">
              <a:solidFill>
                <a:schemeClr val="dk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pic>
        <p:nvPicPr>
          <p:cNvPr id="850" name="Google Shape;850;p140"/>
          <p:cNvPicPr preferRelativeResize="0"/>
          <p:nvPr/>
        </p:nvPicPr>
        <p:blipFill>
          <a:blip r:embed="rId3">
            <a:alphaModFix/>
          </a:blip>
          <a:stretch>
            <a:fillRect/>
          </a:stretch>
        </p:blipFill>
        <p:spPr>
          <a:xfrm>
            <a:off x="510975" y="421100"/>
            <a:ext cx="8305801" cy="1708500"/>
          </a:xfrm>
          <a:prstGeom prst="rect">
            <a:avLst/>
          </a:prstGeom>
          <a:noFill/>
          <a:ln>
            <a:noFill/>
          </a:ln>
        </p:spPr>
      </p:pic>
      <p:pic>
        <p:nvPicPr>
          <p:cNvPr id="851" name="Google Shape;851;p140"/>
          <p:cNvPicPr preferRelativeResize="0"/>
          <p:nvPr/>
        </p:nvPicPr>
        <p:blipFill>
          <a:blip r:embed="rId4">
            <a:alphaModFix/>
          </a:blip>
          <a:stretch>
            <a:fillRect/>
          </a:stretch>
        </p:blipFill>
        <p:spPr>
          <a:xfrm>
            <a:off x="510975" y="2220175"/>
            <a:ext cx="8305801" cy="15240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pic>
        <p:nvPicPr>
          <p:cNvPr id="856" name="Google Shape;856;p141"/>
          <p:cNvPicPr preferRelativeResize="0"/>
          <p:nvPr/>
        </p:nvPicPr>
        <p:blipFill>
          <a:blip r:embed="rId3">
            <a:alphaModFix/>
          </a:blip>
          <a:stretch>
            <a:fillRect/>
          </a:stretch>
        </p:blipFill>
        <p:spPr>
          <a:xfrm>
            <a:off x="671450" y="2458175"/>
            <a:ext cx="2376875" cy="1674000"/>
          </a:xfrm>
          <a:prstGeom prst="rect">
            <a:avLst/>
          </a:prstGeom>
          <a:noFill/>
          <a:ln>
            <a:noFill/>
          </a:ln>
        </p:spPr>
      </p:pic>
      <p:pic>
        <p:nvPicPr>
          <p:cNvPr id="857" name="Google Shape;857;p141"/>
          <p:cNvPicPr preferRelativeResize="0"/>
          <p:nvPr/>
        </p:nvPicPr>
        <p:blipFill>
          <a:blip r:embed="rId4">
            <a:alphaModFix/>
          </a:blip>
          <a:stretch>
            <a:fillRect/>
          </a:stretch>
        </p:blipFill>
        <p:spPr>
          <a:xfrm>
            <a:off x="1105576" y="2478313"/>
            <a:ext cx="466725" cy="438150"/>
          </a:xfrm>
          <a:prstGeom prst="rect">
            <a:avLst/>
          </a:prstGeom>
          <a:noFill/>
          <a:ln>
            <a:noFill/>
          </a:ln>
        </p:spPr>
      </p:pic>
      <p:pic>
        <p:nvPicPr>
          <p:cNvPr id="858" name="Google Shape;858;p141"/>
          <p:cNvPicPr preferRelativeResize="0"/>
          <p:nvPr/>
        </p:nvPicPr>
        <p:blipFill>
          <a:blip r:embed="rId5">
            <a:alphaModFix/>
          </a:blip>
          <a:stretch>
            <a:fillRect/>
          </a:stretch>
        </p:blipFill>
        <p:spPr>
          <a:xfrm>
            <a:off x="1572301" y="2571738"/>
            <a:ext cx="2247900" cy="466725"/>
          </a:xfrm>
          <a:prstGeom prst="rect">
            <a:avLst/>
          </a:prstGeom>
          <a:noFill/>
          <a:ln>
            <a:noFill/>
          </a:ln>
        </p:spPr>
      </p:pic>
      <p:pic>
        <p:nvPicPr>
          <p:cNvPr id="859" name="Google Shape;859;p141"/>
          <p:cNvPicPr preferRelativeResize="0"/>
          <p:nvPr/>
        </p:nvPicPr>
        <p:blipFill>
          <a:blip r:embed="rId6">
            <a:alphaModFix/>
          </a:blip>
          <a:stretch>
            <a:fillRect/>
          </a:stretch>
        </p:blipFill>
        <p:spPr>
          <a:xfrm>
            <a:off x="3757575" y="2371500"/>
            <a:ext cx="968650" cy="1236000"/>
          </a:xfrm>
          <a:prstGeom prst="rect">
            <a:avLst/>
          </a:prstGeom>
          <a:noFill/>
          <a:ln>
            <a:noFill/>
          </a:ln>
        </p:spPr>
      </p:pic>
      <p:pic>
        <p:nvPicPr>
          <p:cNvPr id="860" name="Google Shape;860;p141"/>
          <p:cNvPicPr preferRelativeResize="0"/>
          <p:nvPr/>
        </p:nvPicPr>
        <p:blipFill>
          <a:blip r:embed="rId7">
            <a:alphaModFix/>
          </a:blip>
          <a:stretch>
            <a:fillRect/>
          </a:stretch>
        </p:blipFill>
        <p:spPr>
          <a:xfrm>
            <a:off x="4726225" y="2317988"/>
            <a:ext cx="2257425" cy="1343025"/>
          </a:xfrm>
          <a:prstGeom prst="rect">
            <a:avLst/>
          </a:prstGeom>
          <a:noFill/>
          <a:ln>
            <a:noFill/>
          </a:ln>
        </p:spPr>
      </p:pic>
      <p:pic>
        <p:nvPicPr>
          <p:cNvPr id="861" name="Google Shape;861;p141"/>
          <p:cNvPicPr preferRelativeResize="0"/>
          <p:nvPr/>
        </p:nvPicPr>
        <p:blipFill>
          <a:blip r:embed="rId8">
            <a:alphaModFix/>
          </a:blip>
          <a:stretch>
            <a:fillRect/>
          </a:stretch>
        </p:blipFill>
        <p:spPr>
          <a:xfrm>
            <a:off x="5154350" y="3607500"/>
            <a:ext cx="2447925" cy="885825"/>
          </a:xfrm>
          <a:prstGeom prst="rect">
            <a:avLst/>
          </a:prstGeom>
          <a:noFill/>
          <a:ln>
            <a:noFill/>
          </a:ln>
        </p:spPr>
      </p:pic>
      <p:sp>
        <p:nvSpPr>
          <p:cNvPr id="862" name="Google Shape;862;p141"/>
          <p:cNvSpPr txBox="1"/>
          <p:nvPr/>
        </p:nvSpPr>
        <p:spPr>
          <a:xfrm>
            <a:off x="575700" y="1316225"/>
            <a:ext cx="7644600" cy="79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863" name="Google Shape;863;p141"/>
          <p:cNvSpPr txBox="1"/>
          <p:nvPr/>
        </p:nvSpPr>
        <p:spPr>
          <a:xfrm>
            <a:off x="575700" y="337825"/>
            <a:ext cx="5436000" cy="3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CONVOLUTIONAL NEURAL NETWORK</a:t>
            </a:r>
            <a:endParaRPr b="1" sz="1800">
              <a:solidFill>
                <a:schemeClr val="dk1"/>
              </a:solidFill>
            </a:endParaRPr>
          </a:p>
          <a:p>
            <a:pPr indent="0" lvl="0" marL="0" rtl="0" algn="l">
              <a:spcBef>
                <a:spcPts val="0"/>
              </a:spcBef>
              <a:spcAft>
                <a:spcPts val="0"/>
              </a:spcAft>
              <a:buNone/>
            </a:pPr>
            <a:r>
              <a:t/>
            </a:r>
            <a:endParaRPr b="1" sz="1800"/>
          </a:p>
          <a:p>
            <a:pPr indent="0" lvl="0" marL="0" rtl="0" algn="l">
              <a:spcBef>
                <a:spcPts val="0"/>
              </a:spcBef>
              <a:spcAft>
                <a:spcPts val="0"/>
              </a:spcAft>
              <a:buNone/>
            </a:pPr>
            <a:r>
              <a:rPr b="1" lang="en" sz="1800"/>
              <a:t>Learning an image</a:t>
            </a:r>
            <a:endParaRPr b="1" sz="1800"/>
          </a:p>
        </p:txBody>
      </p:sp>
      <p:sp>
        <p:nvSpPr>
          <p:cNvPr id="864" name="Google Shape;864;p141"/>
          <p:cNvSpPr txBox="1"/>
          <p:nvPr/>
        </p:nvSpPr>
        <p:spPr>
          <a:xfrm>
            <a:off x="755000" y="1212400"/>
            <a:ext cx="6483600" cy="792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Some patterns are much smaller than the whole image</a:t>
            </a:r>
            <a:endParaRPr sz="1800"/>
          </a:p>
          <a:p>
            <a:pPr indent="-342900" lvl="0" marL="457200" rtl="0" algn="l">
              <a:spcBef>
                <a:spcPts val="0"/>
              </a:spcBef>
              <a:spcAft>
                <a:spcPts val="0"/>
              </a:spcAft>
              <a:buClr>
                <a:schemeClr val="dk1"/>
              </a:buClr>
              <a:buSzPts val="1800"/>
              <a:buChar char="●"/>
            </a:pPr>
            <a:r>
              <a:rPr lang="en" sz="1800">
                <a:solidFill>
                  <a:schemeClr val="dk1"/>
                </a:solidFill>
              </a:rPr>
              <a:t>Can represent a small region with fewer parameters</a:t>
            </a:r>
            <a:endParaRPr sz="18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p>
        </p:txBody>
      </p:sp>
      <p:sp>
        <p:nvSpPr>
          <p:cNvPr id="865" name="Google Shape;865;p141"/>
          <p:cNvSpPr txBox="1"/>
          <p:nvPr/>
        </p:nvSpPr>
        <p:spPr>
          <a:xfrm>
            <a:off x="2876550" y="4700275"/>
            <a:ext cx="6182100" cy="3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t>source:https://cs.uwaterloo.ca/~mli/Deep-Learning-2017-Lecture5CNN.ppt</a:t>
            </a:r>
            <a:endParaRPr sz="1400"/>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42"/>
          <p:cNvSpPr txBox="1"/>
          <p:nvPr/>
        </p:nvSpPr>
        <p:spPr>
          <a:xfrm>
            <a:off x="619125" y="461650"/>
            <a:ext cx="7858200" cy="16860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sz="1800"/>
              <a:t>Same pattern appears in different places:They can be compressed!</a:t>
            </a:r>
            <a:endParaRPr sz="1800"/>
          </a:p>
          <a:p>
            <a:pPr indent="-342900" lvl="0" marL="457200" rtl="0" algn="l">
              <a:spcBef>
                <a:spcPts val="0"/>
              </a:spcBef>
              <a:spcAft>
                <a:spcPts val="0"/>
              </a:spcAft>
              <a:buSzPts val="1800"/>
              <a:buChar char="●"/>
            </a:pPr>
            <a:r>
              <a:rPr lang="en" sz="1800">
                <a:solidFill>
                  <a:schemeClr val="dk1"/>
                </a:solidFill>
              </a:rPr>
              <a:t>What about training a lot of such “small” detectors and each detector must “move around”.</a:t>
            </a:r>
            <a:endParaRPr sz="1800">
              <a:solidFill>
                <a:schemeClr val="dk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400"/>
          </a:p>
        </p:txBody>
      </p:sp>
      <p:pic>
        <p:nvPicPr>
          <p:cNvPr id="871" name="Google Shape;871;p142"/>
          <p:cNvPicPr preferRelativeResize="0"/>
          <p:nvPr/>
        </p:nvPicPr>
        <p:blipFill>
          <a:blip r:embed="rId3">
            <a:alphaModFix/>
          </a:blip>
          <a:stretch>
            <a:fillRect/>
          </a:stretch>
        </p:blipFill>
        <p:spPr>
          <a:xfrm>
            <a:off x="952500" y="1709500"/>
            <a:ext cx="1666876" cy="1314375"/>
          </a:xfrm>
          <a:prstGeom prst="rect">
            <a:avLst/>
          </a:prstGeom>
          <a:noFill/>
          <a:ln>
            <a:noFill/>
          </a:ln>
        </p:spPr>
      </p:pic>
      <p:pic>
        <p:nvPicPr>
          <p:cNvPr id="872" name="Google Shape;872;p142"/>
          <p:cNvPicPr preferRelativeResize="0"/>
          <p:nvPr/>
        </p:nvPicPr>
        <p:blipFill>
          <a:blip r:embed="rId4">
            <a:alphaModFix/>
          </a:blip>
          <a:stretch>
            <a:fillRect/>
          </a:stretch>
        </p:blipFill>
        <p:spPr>
          <a:xfrm>
            <a:off x="1171575" y="1709500"/>
            <a:ext cx="466725" cy="438150"/>
          </a:xfrm>
          <a:prstGeom prst="rect">
            <a:avLst/>
          </a:prstGeom>
          <a:noFill/>
          <a:ln>
            <a:noFill/>
          </a:ln>
        </p:spPr>
      </p:pic>
      <p:pic>
        <p:nvPicPr>
          <p:cNvPr id="873" name="Google Shape;873;p142"/>
          <p:cNvPicPr preferRelativeResize="0"/>
          <p:nvPr/>
        </p:nvPicPr>
        <p:blipFill>
          <a:blip r:embed="rId5">
            <a:alphaModFix/>
          </a:blip>
          <a:stretch>
            <a:fillRect/>
          </a:stretch>
        </p:blipFill>
        <p:spPr>
          <a:xfrm>
            <a:off x="952500" y="3204850"/>
            <a:ext cx="1666876" cy="1514475"/>
          </a:xfrm>
          <a:prstGeom prst="rect">
            <a:avLst/>
          </a:prstGeom>
          <a:noFill/>
          <a:ln>
            <a:noFill/>
          </a:ln>
        </p:spPr>
      </p:pic>
      <p:pic>
        <p:nvPicPr>
          <p:cNvPr id="874" name="Google Shape;874;p142"/>
          <p:cNvPicPr preferRelativeResize="0"/>
          <p:nvPr/>
        </p:nvPicPr>
        <p:blipFill>
          <a:blip r:embed="rId6">
            <a:alphaModFix/>
          </a:blip>
          <a:stretch>
            <a:fillRect/>
          </a:stretch>
        </p:blipFill>
        <p:spPr>
          <a:xfrm>
            <a:off x="1419226" y="3576400"/>
            <a:ext cx="466725" cy="438150"/>
          </a:xfrm>
          <a:prstGeom prst="rect">
            <a:avLst/>
          </a:prstGeom>
          <a:noFill/>
          <a:ln>
            <a:noFill/>
          </a:ln>
        </p:spPr>
      </p:pic>
      <p:pic>
        <p:nvPicPr>
          <p:cNvPr id="875" name="Google Shape;875;p142"/>
          <p:cNvPicPr preferRelativeResize="0"/>
          <p:nvPr/>
        </p:nvPicPr>
        <p:blipFill>
          <a:blip r:embed="rId7">
            <a:alphaModFix/>
          </a:blip>
          <a:stretch>
            <a:fillRect/>
          </a:stretch>
        </p:blipFill>
        <p:spPr>
          <a:xfrm>
            <a:off x="2705101" y="1766650"/>
            <a:ext cx="2257425" cy="1343025"/>
          </a:xfrm>
          <a:prstGeom prst="rect">
            <a:avLst/>
          </a:prstGeom>
          <a:noFill/>
          <a:ln>
            <a:noFill/>
          </a:ln>
        </p:spPr>
      </p:pic>
      <p:pic>
        <p:nvPicPr>
          <p:cNvPr id="876" name="Google Shape;876;p142"/>
          <p:cNvPicPr preferRelativeResize="0"/>
          <p:nvPr/>
        </p:nvPicPr>
        <p:blipFill>
          <a:blip r:embed="rId8">
            <a:alphaModFix/>
          </a:blip>
          <a:stretch>
            <a:fillRect/>
          </a:stretch>
        </p:blipFill>
        <p:spPr>
          <a:xfrm>
            <a:off x="2771775" y="3262075"/>
            <a:ext cx="2295525" cy="1457250"/>
          </a:xfrm>
          <a:prstGeom prst="rect">
            <a:avLst/>
          </a:prstGeom>
          <a:noFill/>
          <a:ln>
            <a:noFill/>
          </a:ln>
        </p:spPr>
      </p:pic>
      <p:pic>
        <p:nvPicPr>
          <p:cNvPr id="877" name="Google Shape;877;p142"/>
          <p:cNvPicPr preferRelativeResize="0"/>
          <p:nvPr/>
        </p:nvPicPr>
        <p:blipFill>
          <a:blip r:embed="rId9">
            <a:alphaModFix/>
          </a:blip>
          <a:stretch>
            <a:fillRect/>
          </a:stretch>
        </p:blipFill>
        <p:spPr>
          <a:xfrm>
            <a:off x="4219575" y="2795275"/>
            <a:ext cx="228600" cy="885825"/>
          </a:xfrm>
          <a:prstGeom prst="rect">
            <a:avLst/>
          </a:prstGeom>
          <a:noFill/>
          <a:ln>
            <a:noFill/>
          </a:ln>
        </p:spPr>
      </p:pic>
      <p:sp>
        <p:nvSpPr>
          <p:cNvPr id="878" name="Google Shape;878;p142"/>
          <p:cNvSpPr txBox="1"/>
          <p:nvPr/>
        </p:nvSpPr>
        <p:spPr>
          <a:xfrm>
            <a:off x="5143500" y="2900050"/>
            <a:ext cx="34767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They can be compressed</a:t>
            </a:r>
            <a:endParaRPr sz="1400"/>
          </a:p>
          <a:p>
            <a:pPr indent="0" lvl="0" marL="0" rtl="0" algn="l">
              <a:spcBef>
                <a:spcPts val="0"/>
              </a:spcBef>
              <a:spcAft>
                <a:spcPts val="0"/>
              </a:spcAft>
              <a:buNone/>
            </a:pPr>
            <a:r>
              <a:rPr lang="en" sz="1400"/>
              <a:t> to the same parameters.</a:t>
            </a:r>
            <a:endParaRPr sz="1400"/>
          </a:p>
        </p:txBody>
      </p:sp>
      <p:sp>
        <p:nvSpPr>
          <p:cNvPr id="879" name="Google Shape;879;p142"/>
          <p:cNvSpPr txBox="1"/>
          <p:nvPr/>
        </p:nvSpPr>
        <p:spPr>
          <a:xfrm>
            <a:off x="2876550" y="4776475"/>
            <a:ext cx="61821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t>source:https://cs.uwaterloo.ca/~mli/Deep-Learning-2017-Lecture5CNN.ppt</a:t>
            </a:r>
            <a:endParaRPr sz="14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pic>
        <p:nvPicPr>
          <p:cNvPr id="884" name="Google Shape;884;p143"/>
          <p:cNvPicPr preferRelativeResize="0"/>
          <p:nvPr/>
        </p:nvPicPr>
        <p:blipFill>
          <a:blip r:embed="rId3">
            <a:alphaModFix/>
          </a:blip>
          <a:stretch>
            <a:fillRect/>
          </a:stretch>
        </p:blipFill>
        <p:spPr>
          <a:xfrm>
            <a:off x="2847975" y="1895475"/>
            <a:ext cx="2886075" cy="2371725"/>
          </a:xfrm>
          <a:prstGeom prst="rect">
            <a:avLst/>
          </a:prstGeom>
          <a:noFill/>
          <a:ln>
            <a:noFill/>
          </a:ln>
        </p:spPr>
      </p:pic>
      <p:sp>
        <p:nvSpPr>
          <p:cNvPr id="885" name="Google Shape;885;p143"/>
          <p:cNvSpPr txBox="1"/>
          <p:nvPr/>
        </p:nvSpPr>
        <p:spPr>
          <a:xfrm>
            <a:off x="495300" y="709300"/>
            <a:ext cx="7848600" cy="1085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400"/>
              <a:t>A CNN is a neural network with some convolutional layers (and some other layers).  A convolutional layer has a number of filters that does convolutional operation.</a:t>
            </a:r>
            <a:endParaRPr sz="1400"/>
          </a:p>
          <a:p>
            <a:pPr indent="0" lvl="0" marL="0" rtl="0" algn="l">
              <a:spcBef>
                <a:spcPts val="0"/>
              </a:spcBef>
              <a:spcAft>
                <a:spcPts val="0"/>
              </a:spcAft>
              <a:buNone/>
            </a:pPr>
            <a:r>
              <a:t/>
            </a:r>
            <a:endParaRPr sz="1400"/>
          </a:p>
        </p:txBody>
      </p:sp>
      <p:sp>
        <p:nvSpPr>
          <p:cNvPr id="886" name="Google Shape;886;p143"/>
          <p:cNvSpPr txBox="1"/>
          <p:nvPr/>
        </p:nvSpPr>
        <p:spPr>
          <a:xfrm>
            <a:off x="495300" y="223525"/>
            <a:ext cx="50484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A convolutional layer</a:t>
            </a:r>
            <a:endParaRPr b="1" sz="2400"/>
          </a:p>
        </p:txBody>
      </p:sp>
      <p:sp>
        <p:nvSpPr>
          <p:cNvPr id="887" name="Google Shape;887;p143"/>
          <p:cNvSpPr txBox="1"/>
          <p:nvPr/>
        </p:nvSpPr>
        <p:spPr>
          <a:xfrm>
            <a:off x="3552825" y="1842775"/>
            <a:ext cx="1352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Beak detector</a:t>
            </a:r>
            <a:endParaRPr sz="1200"/>
          </a:p>
        </p:txBody>
      </p:sp>
      <p:pic>
        <p:nvPicPr>
          <p:cNvPr id="888" name="Google Shape;888;p143"/>
          <p:cNvPicPr preferRelativeResize="0"/>
          <p:nvPr/>
        </p:nvPicPr>
        <p:blipFill>
          <a:blip r:embed="rId4">
            <a:alphaModFix/>
          </a:blip>
          <a:stretch>
            <a:fillRect/>
          </a:stretch>
        </p:blipFill>
        <p:spPr>
          <a:xfrm>
            <a:off x="4119638" y="2233450"/>
            <a:ext cx="219075" cy="342900"/>
          </a:xfrm>
          <a:prstGeom prst="rect">
            <a:avLst/>
          </a:prstGeom>
          <a:noFill/>
          <a:ln>
            <a:noFill/>
          </a:ln>
        </p:spPr>
      </p:pic>
      <p:sp>
        <p:nvSpPr>
          <p:cNvPr id="889" name="Google Shape;889;p143"/>
          <p:cNvSpPr txBox="1"/>
          <p:nvPr/>
        </p:nvSpPr>
        <p:spPr>
          <a:xfrm>
            <a:off x="2876550" y="4700275"/>
            <a:ext cx="6182100" cy="3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t>source:https://cs.uwaterloo.ca/~mli/Deep-Learning-2017-Lecture5CNN.ppt</a:t>
            </a:r>
            <a:endParaRPr sz="14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pic>
        <p:nvPicPr>
          <p:cNvPr id="894" name="Google Shape;894;p144"/>
          <p:cNvPicPr preferRelativeResize="0"/>
          <p:nvPr/>
        </p:nvPicPr>
        <p:blipFill>
          <a:blip r:embed="rId3">
            <a:alphaModFix/>
          </a:blip>
          <a:stretch>
            <a:fillRect/>
          </a:stretch>
        </p:blipFill>
        <p:spPr>
          <a:xfrm>
            <a:off x="180975" y="0"/>
            <a:ext cx="8648700" cy="4833625"/>
          </a:xfrm>
          <a:prstGeom prst="rect">
            <a:avLst/>
          </a:prstGeom>
          <a:noFill/>
          <a:ln>
            <a:noFill/>
          </a:ln>
        </p:spPr>
      </p:pic>
      <p:sp>
        <p:nvSpPr>
          <p:cNvPr id="895" name="Google Shape;895;p144"/>
          <p:cNvSpPr txBox="1"/>
          <p:nvPr/>
        </p:nvSpPr>
        <p:spPr>
          <a:xfrm>
            <a:off x="2876550" y="4766950"/>
            <a:ext cx="6182100" cy="2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t>source:https://cs.uwaterloo.ca/~mli/Deep-Learning-2017-Lecture5CNN.ppt</a:t>
            </a:r>
            <a:endParaRPr sz="14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45"/>
          <p:cNvSpPr txBox="1"/>
          <p:nvPr/>
        </p:nvSpPr>
        <p:spPr>
          <a:xfrm>
            <a:off x="481336" y="391350"/>
            <a:ext cx="5483100" cy="5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Model : Resnet (By Microsoft)</a:t>
            </a:r>
            <a:endParaRPr b="1" sz="2400"/>
          </a:p>
        </p:txBody>
      </p:sp>
      <p:pic>
        <p:nvPicPr>
          <p:cNvPr id="901" name="Google Shape;901;p145"/>
          <p:cNvPicPr preferRelativeResize="0"/>
          <p:nvPr/>
        </p:nvPicPr>
        <p:blipFill>
          <a:blip r:embed="rId3">
            <a:alphaModFix/>
          </a:blip>
          <a:stretch>
            <a:fillRect/>
          </a:stretch>
        </p:blipFill>
        <p:spPr>
          <a:xfrm>
            <a:off x="2123550" y="1076325"/>
            <a:ext cx="4633875" cy="2324100"/>
          </a:xfrm>
          <a:prstGeom prst="rect">
            <a:avLst/>
          </a:prstGeom>
          <a:noFill/>
          <a:ln>
            <a:noFill/>
          </a:ln>
        </p:spPr>
      </p:pic>
      <p:sp>
        <p:nvSpPr>
          <p:cNvPr id="902" name="Google Shape;902;p145"/>
          <p:cNvSpPr txBox="1"/>
          <p:nvPr/>
        </p:nvSpPr>
        <p:spPr>
          <a:xfrm>
            <a:off x="3114425" y="3996500"/>
            <a:ext cx="21330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t>Fig: Residual block</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8"/>
          <p:cNvSpPr txBox="1"/>
          <p:nvPr>
            <p:ph type="title"/>
          </p:nvPr>
        </p:nvSpPr>
        <p:spPr>
          <a:xfrm>
            <a:off x="311700" y="445025"/>
            <a:ext cx="8520600" cy="5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a:t>
            </a:r>
            <a:endParaRPr/>
          </a:p>
          <a:p>
            <a:pPr indent="0" lvl="0" marL="0" rtl="0" algn="l">
              <a:spcBef>
                <a:spcPts val="0"/>
              </a:spcBef>
              <a:spcAft>
                <a:spcPts val="0"/>
              </a:spcAft>
              <a:buNone/>
            </a:pPr>
            <a:r>
              <a:t/>
            </a:r>
            <a:endParaRPr/>
          </a:p>
        </p:txBody>
      </p:sp>
      <p:sp>
        <p:nvSpPr>
          <p:cNvPr id="196" name="Google Shape;196;p38"/>
          <p:cNvSpPr txBox="1"/>
          <p:nvPr/>
        </p:nvSpPr>
        <p:spPr>
          <a:xfrm>
            <a:off x="461600" y="1191350"/>
            <a:ext cx="8600700" cy="3269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Put image on canvas of size 840X1360.</a:t>
            </a:r>
            <a:endParaRPr/>
          </a:p>
          <a:p>
            <a:pPr indent="-317500" lvl="0" marL="457200" rtl="0" algn="l">
              <a:spcBef>
                <a:spcPts val="0"/>
              </a:spcBef>
              <a:spcAft>
                <a:spcPts val="0"/>
              </a:spcAft>
              <a:buSzPts val="1400"/>
              <a:buChar char="●"/>
            </a:pPr>
            <a:r>
              <a:rPr lang="en"/>
              <a:t>Remove background using OTSU’s algorithm. (set background pixels to intensity 255)</a:t>
            </a:r>
            <a:endParaRPr/>
          </a:p>
          <a:p>
            <a:pPr indent="-317500" lvl="0" marL="457200" rtl="0" algn="l">
              <a:spcBef>
                <a:spcPts val="0"/>
              </a:spcBef>
              <a:spcAft>
                <a:spcPts val="0"/>
              </a:spcAft>
              <a:buSzPts val="1400"/>
              <a:buChar char="●"/>
            </a:pPr>
            <a:r>
              <a:rPr lang="en"/>
              <a:t>Invert the image I(x,y)=255-I(x,y)</a:t>
            </a:r>
            <a:endParaRPr/>
          </a:p>
          <a:p>
            <a:pPr indent="-317500" lvl="0" marL="457200" rtl="0" algn="l">
              <a:spcBef>
                <a:spcPts val="0"/>
              </a:spcBef>
              <a:spcAft>
                <a:spcPts val="0"/>
              </a:spcAft>
              <a:buSzPts val="1400"/>
              <a:buChar char="●"/>
            </a:pPr>
            <a:r>
              <a:rPr lang="en"/>
              <a:t>Resize and crop the image to final size of 150X220 </a:t>
            </a:r>
            <a:endParaRPr/>
          </a:p>
          <a:p>
            <a:pPr indent="0" lvl="0" marL="0" rtl="0" algn="l">
              <a:spcBef>
                <a:spcPts val="0"/>
              </a:spcBef>
              <a:spcAft>
                <a:spcPts val="0"/>
              </a:spcAft>
              <a:buNone/>
            </a:pPr>
            <a:r>
              <a:t/>
            </a:r>
            <a:endParaRPr/>
          </a:p>
        </p:txBody>
      </p:sp>
      <p:pic>
        <p:nvPicPr>
          <p:cNvPr id="197" name="Google Shape;197;p38"/>
          <p:cNvPicPr preferRelativeResize="0"/>
          <p:nvPr/>
        </p:nvPicPr>
        <p:blipFill>
          <a:blip r:embed="rId3">
            <a:alphaModFix/>
          </a:blip>
          <a:stretch>
            <a:fillRect/>
          </a:stretch>
        </p:blipFill>
        <p:spPr>
          <a:xfrm>
            <a:off x="461600" y="2717475"/>
            <a:ext cx="2176101" cy="1575076"/>
          </a:xfrm>
          <a:prstGeom prst="rect">
            <a:avLst/>
          </a:prstGeom>
          <a:noFill/>
          <a:ln>
            <a:noFill/>
          </a:ln>
        </p:spPr>
      </p:pic>
      <p:pic>
        <p:nvPicPr>
          <p:cNvPr id="198" name="Google Shape;198;p38"/>
          <p:cNvPicPr preferRelativeResize="0"/>
          <p:nvPr/>
        </p:nvPicPr>
        <p:blipFill>
          <a:blip r:embed="rId4">
            <a:alphaModFix/>
          </a:blip>
          <a:stretch>
            <a:fillRect/>
          </a:stretch>
        </p:blipFill>
        <p:spPr>
          <a:xfrm>
            <a:off x="5910675" y="2717475"/>
            <a:ext cx="2294425" cy="1535500"/>
          </a:xfrm>
          <a:prstGeom prst="rect">
            <a:avLst/>
          </a:prstGeom>
          <a:noFill/>
          <a:ln>
            <a:noFill/>
          </a:ln>
        </p:spPr>
      </p:pic>
      <p:pic>
        <p:nvPicPr>
          <p:cNvPr id="199" name="Google Shape;199;p38"/>
          <p:cNvPicPr preferRelativeResize="0"/>
          <p:nvPr/>
        </p:nvPicPr>
        <p:blipFill>
          <a:blip r:embed="rId5">
            <a:alphaModFix/>
          </a:blip>
          <a:stretch>
            <a:fillRect/>
          </a:stretch>
        </p:blipFill>
        <p:spPr>
          <a:xfrm>
            <a:off x="3067100" y="2717475"/>
            <a:ext cx="2414175" cy="15750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46"/>
          <p:cNvSpPr txBox="1"/>
          <p:nvPr/>
        </p:nvSpPr>
        <p:spPr>
          <a:xfrm>
            <a:off x="637675" y="529400"/>
            <a:ext cx="6930300" cy="5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Transfer learning with resnet50</a:t>
            </a:r>
            <a:endParaRPr b="1" sz="1800"/>
          </a:p>
        </p:txBody>
      </p:sp>
      <p:pic>
        <p:nvPicPr>
          <p:cNvPr id="908" name="Google Shape;908;p146"/>
          <p:cNvPicPr preferRelativeResize="0"/>
          <p:nvPr/>
        </p:nvPicPr>
        <p:blipFill>
          <a:blip r:embed="rId3">
            <a:alphaModFix/>
          </a:blip>
          <a:stretch>
            <a:fillRect/>
          </a:stretch>
        </p:blipFill>
        <p:spPr>
          <a:xfrm>
            <a:off x="152400" y="1269050"/>
            <a:ext cx="8839200" cy="31104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graphicFrame>
        <p:nvGraphicFramePr>
          <p:cNvPr id="913" name="Google Shape;913;p147"/>
          <p:cNvGraphicFramePr/>
          <p:nvPr/>
        </p:nvGraphicFramePr>
        <p:xfrm>
          <a:off x="600075" y="1096025"/>
          <a:ext cx="3000000" cy="3000000"/>
        </p:xfrm>
        <a:graphic>
          <a:graphicData uri="http://schemas.openxmlformats.org/drawingml/2006/table">
            <a:tbl>
              <a:tblPr>
                <a:noFill/>
                <a:tableStyleId>{6B159E6C-F7BE-42A0-A9D1-2683CF507A39}</a:tableStyleId>
              </a:tblPr>
              <a:tblGrid>
                <a:gridCol w="1323975"/>
                <a:gridCol w="1323975"/>
                <a:gridCol w="1323975"/>
                <a:gridCol w="1323975"/>
                <a:gridCol w="1323975"/>
                <a:gridCol w="1323975"/>
              </a:tblGrid>
              <a:tr h="545700">
                <a:tc>
                  <a:txBody>
                    <a:bodyPr/>
                    <a:lstStyle/>
                    <a:p>
                      <a:pPr indent="0" lvl="0" marL="0" rtl="0" algn="ctr">
                        <a:spcBef>
                          <a:spcPts val="0"/>
                        </a:spcBef>
                        <a:spcAft>
                          <a:spcPts val="0"/>
                        </a:spcAft>
                        <a:buNone/>
                      </a:pPr>
                      <a:r>
                        <a:rPr lang="en" sz="1400"/>
                        <a:t>S. No.</a:t>
                      </a:r>
                      <a:endParaRPr sz="1400"/>
                    </a:p>
                  </a:txBody>
                  <a:tcPr marT="91425" marB="91425" marR="91425" marL="91425" anchor="ctr"/>
                </a:tc>
                <a:tc>
                  <a:txBody>
                    <a:bodyPr/>
                    <a:lstStyle/>
                    <a:p>
                      <a:pPr indent="0" lvl="0" marL="0" rtl="0" algn="ctr">
                        <a:spcBef>
                          <a:spcPts val="0"/>
                        </a:spcBef>
                        <a:spcAft>
                          <a:spcPts val="0"/>
                        </a:spcAft>
                        <a:buNone/>
                      </a:pPr>
                      <a:r>
                        <a:rPr lang="en" sz="1400"/>
                        <a:t> Model</a:t>
                      </a:r>
                      <a:endParaRPr sz="1400"/>
                    </a:p>
                    <a:p>
                      <a:pPr indent="0" lvl="0" marL="0" rtl="0" algn="ctr">
                        <a:spcBef>
                          <a:spcPts val="0"/>
                        </a:spcBef>
                        <a:spcAft>
                          <a:spcPts val="0"/>
                        </a:spcAft>
                        <a:buNone/>
                      </a:pPr>
                      <a:r>
                        <a:t/>
                      </a:r>
                      <a:endParaRPr sz="1400"/>
                    </a:p>
                  </a:txBody>
                  <a:tcPr marT="91425" marB="91425" marR="91425" marL="91425" anchor="ctr"/>
                </a:tc>
                <a:tc>
                  <a:txBody>
                    <a:bodyPr/>
                    <a:lstStyle/>
                    <a:p>
                      <a:pPr indent="0" lvl="0" marL="0" rtl="0" algn="ctr">
                        <a:spcBef>
                          <a:spcPts val="0"/>
                        </a:spcBef>
                        <a:spcAft>
                          <a:spcPts val="0"/>
                        </a:spcAft>
                        <a:buNone/>
                      </a:pPr>
                      <a:r>
                        <a:rPr lang="en" sz="1400"/>
                        <a:t>#samples</a:t>
                      </a:r>
                      <a:endParaRPr sz="1400"/>
                    </a:p>
                  </a:txBody>
                  <a:tcPr marT="91425" marB="91425" marR="91425" marL="91425" anchor="ctr"/>
                </a:tc>
                <a:tc>
                  <a:txBody>
                    <a:bodyPr/>
                    <a:lstStyle/>
                    <a:p>
                      <a:pPr indent="0" lvl="0" marL="0" rtl="0" algn="ctr">
                        <a:spcBef>
                          <a:spcPts val="0"/>
                        </a:spcBef>
                        <a:spcAft>
                          <a:spcPts val="0"/>
                        </a:spcAft>
                        <a:buNone/>
                      </a:pPr>
                      <a:r>
                        <a:rPr lang="en" sz="1400"/>
                        <a:t>#epochs</a:t>
                      </a:r>
                      <a:endParaRPr sz="1400"/>
                    </a:p>
                  </a:txBody>
                  <a:tcPr marT="91425" marB="91425" marR="91425" marL="91425" anchor="ctr"/>
                </a:tc>
                <a:tc>
                  <a:txBody>
                    <a:bodyPr/>
                    <a:lstStyle/>
                    <a:p>
                      <a:pPr indent="0" lvl="0" marL="0" rtl="0" algn="ctr">
                        <a:spcBef>
                          <a:spcPts val="0"/>
                        </a:spcBef>
                        <a:spcAft>
                          <a:spcPts val="0"/>
                        </a:spcAft>
                        <a:buNone/>
                      </a:pPr>
                      <a:r>
                        <a:rPr lang="en" sz="1400"/>
                        <a:t>Val. accuracy</a:t>
                      </a:r>
                      <a:endParaRPr sz="1400"/>
                    </a:p>
                  </a:txBody>
                  <a:tcPr marT="91425" marB="91425" marR="91425" marL="91425" anchor="ctr"/>
                </a:tc>
                <a:tc>
                  <a:txBody>
                    <a:bodyPr/>
                    <a:lstStyle/>
                    <a:p>
                      <a:pPr indent="0" lvl="0" marL="0" rtl="0" algn="ctr">
                        <a:spcBef>
                          <a:spcPts val="0"/>
                        </a:spcBef>
                        <a:spcAft>
                          <a:spcPts val="0"/>
                        </a:spcAft>
                        <a:buNone/>
                      </a:pPr>
                      <a:r>
                        <a:rPr lang="en" sz="1400"/>
                        <a:t>Test accuracy</a:t>
                      </a:r>
                      <a:endParaRPr sz="1400"/>
                    </a:p>
                  </a:txBody>
                  <a:tcPr marT="91425" marB="91425" marR="91425" marL="91425" anchor="ctr"/>
                </a:tc>
              </a:tr>
              <a:tr h="1281300">
                <a:tc>
                  <a:txBody>
                    <a:bodyPr/>
                    <a:lstStyle/>
                    <a:p>
                      <a:pPr indent="0" lvl="0" marL="0" rtl="0" algn="ctr">
                        <a:spcBef>
                          <a:spcPts val="0"/>
                        </a:spcBef>
                        <a:spcAft>
                          <a:spcPts val="0"/>
                        </a:spcAft>
                        <a:buNone/>
                      </a:pPr>
                      <a:r>
                        <a:rPr lang="en" sz="1400"/>
                        <a:t>1</a:t>
                      </a:r>
                      <a:endParaRPr sz="1400"/>
                    </a:p>
                  </a:txBody>
                  <a:tcPr marT="91425" marB="91425" marR="91425" marL="91425" anchor="ctr"/>
                </a:tc>
                <a:tc>
                  <a:txBody>
                    <a:bodyPr/>
                    <a:lstStyle/>
                    <a:p>
                      <a:pPr indent="0" lvl="0" marL="0" rtl="0" algn="ctr">
                        <a:spcBef>
                          <a:spcPts val="0"/>
                        </a:spcBef>
                        <a:spcAft>
                          <a:spcPts val="0"/>
                        </a:spcAft>
                        <a:buNone/>
                      </a:pPr>
                      <a:r>
                        <a:rPr lang="en" sz="1400"/>
                        <a:t> resnet50 (only classifier trained)</a:t>
                      </a:r>
                      <a:endParaRPr sz="1400"/>
                    </a:p>
                    <a:p>
                      <a:pPr indent="0" lvl="0" marL="0" rtl="0" algn="ctr">
                        <a:spcBef>
                          <a:spcPts val="0"/>
                        </a:spcBef>
                        <a:spcAft>
                          <a:spcPts val="0"/>
                        </a:spcAft>
                        <a:buNone/>
                      </a:pPr>
                      <a:r>
                        <a:t/>
                      </a:r>
                      <a:endParaRPr sz="1400"/>
                    </a:p>
                  </a:txBody>
                  <a:tcPr marT="91425" marB="91425" marR="91425" marL="91425" anchor="ctr"/>
                </a:tc>
                <a:tc>
                  <a:txBody>
                    <a:bodyPr/>
                    <a:lstStyle/>
                    <a:p>
                      <a:pPr indent="0" lvl="0" marL="0" rtl="0" algn="ctr">
                        <a:spcBef>
                          <a:spcPts val="0"/>
                        </a:spcBef>
                        <a:spcAft>
                          <a:spcPts val="0"/>
                        </a:spcAft>
                        <a:buNone/>
                      </a:pPr>
                      <a:r>
                        <a:rPr lang="en" sz="1400"/>
                        <a:t>8006</a:t>
                      </a:r>
                      <a:endParaRPr sz="1400"/>
                    </a:p>
                  </a:txBody>
                  <a:tcPr marT="91425" marB="91425" marR="91425" marL="91425" anchor="ctr"/>
                </a:tc>
                <a:tc>
                  <a:txBody>
                    <a:bodyPr/>
                    <a:lstStyle/>
                    <a:p>
                      <a:pPr indent="0" lvl="0" marL="0" rtl="0" algn="ctr">
                        <a:spcBef>
                          <a:spcPts val="0"/>
                        </a:spcBef>
                        <a:spcAft>
                          <a:spcPts val="0"/>
                        </a:spcAft>
                        <a:buNone/>
                      </a:pPr>
                      <a:r>
                        <a:rPr lang="en" sz="1400"/>
                        <a:t>20</a:t>
                      </a:r>
                      <a:endParaRPr sz="1400"/>
                    </a:p>
                  </a:txBody>
                  <a:tcPr marT="91425" marB="91425" marR="91425" marL="91425" anchor="ctr"/>
                </a:tc>
                <a:tc>
                  <a:txBody>
                    <a:bodyPr/>
                    <a:lstStyle/>
                    <a:p>
                      <a:pPr indent="0" lvl="0" marL="0" rtl="0" algn="ctr">
                        <a:spcBef>
                          <a:spcPts val="0"/>
                        </a:spcBef>
                        <a:spcAft>
                          <a:spcPts val="0"/>
                        </a:spcAft>
                        <a:buNone/>
                      </a:pPr>
                      <a:r>
                        <a:rPr lang="en" sz="1400"/>
                        <a:t>	 	 	 	</a:t>
                      </a:r>
                      <a:endParaRPr sz="1400"/>
                    </a:p>
                    <a:p>
                      <a:pPr indent="0" lvl="0" marL="0" rtl="0" algn="ctr">
                        <a:spcBef>
                          <a:spcPts val="0"/>
                        </a:spcBef>
                        <a:spcAft>
                          <a:spcPts val="0"/>
                        </a:spcAft>
                        <a:buNone/>
                      </a:pPr>
                      <a:r>
                        <a:rPr lang="en" sz="1400"/>
                        <a:t>71.64%</a:t>
                      </a:r>
                      <a:endParaRPr sz="1400"/>
                    </a:p>
                    <a:p>
                      <a:pPr indent="0" lvl="0" marL="0" rtl="0" algn="ctr">
                        <a:spcBef>
                          <a:spcPts val="0"/>
                        </a:spcBef>
                        <a:spcAft>
                          <a:spcPts val="0"/>
                        </a:spcAft>
                        <a:buNone/>
                      </a:pPr>
                      <a:r>
                        <a:t/>
                      </a:r>
                      <a:endParaRPr sz="1400"/>
                    </a:p>
                  </a:txBody>
                  <a:tcPr marT="91425" marB="91425" marR="91425" marL="91425" anchor="ctr"/>
                </a:tc>
                <a:tc>
                  <a:txBody>
                    <a:bodyPr/>
                    <a:lstStyle/>
                    <a:p>
                      <a:pPr indent="0" lvl="0" marL="0" rtl="0" algn="ctr">
                        <a:spcBef>
                          <a:spcPts val="0"/>
                        </a:spcBef>
                        <a:spcAft>
                          <a:spcPts val="0"/>
                        </a:spcAft>
                        <a:buNone/>
                      </a:pPr>
                      <a:r>
                        <a:rPr lang="en" sz="1400"/>
                        <a:t>	 	 	 	</a:t>
                      </a:r>
                      <a:endParaRPr sz="1400"/>
                    </a:p>
                    <a:p>
                      <a:pPr indent="0" lvl="0" marL="0" rtl="0" algn="ctr">
                        <a:spcBef>
                          <a:spcPts val="0"/>
                        </a:spcBef>
                        <a:spcAft>
                          <a:spcPts val="0"/>
                        </a:spcAft>
                        <a:buNone/>
                      </a:pPr>
                      <a:r>
                        <a:rPr lang="en" sz="1400"/>
                        <a:t>69.154%</a:t>
                      </a:r>
                      <a:endParaRPr sz="1400"/>
                    </a:p>
                    <a:p>
                      <a:pPr indent="0" lvl="0" marL="0" rtl="0" algn="ctr">
                        <a:spcBef>
                          <a:spcPts val="0"/>
                        </a:spcBef>
                        <a:spcAft>
                          <a:spcPts val="0"/>
                        </a:spcAft>
                        <a:buNone/>
                      </a:pPr>
                      <a:r>
                        <a:t/>
                      </a:r>
                      <a:endParaRPr sz="1400"/>
                    </a:p>
                  </a:txBody>
                  <a:tcPr marT="91425" marB="91425" marR="91425" marL="91425" anchor="ctr"/>
                </a:tc>
              </a:tr>
              <a:tr h="1532800">
                <a:tc>
                  <a:txBody>
                    <a:bodyPr/>
                    <a:lstStyle/>
                    <a:p>
                      <a:pPr indent="0" lvl="0" marL="0" rtl="0" algn="ctr">
                        <a:spcBef>
                          <a:spcPts val="0"/>
                        </a:spcBef>
                        <a:spcAft>
                          <a:spcPts val="0"/>
                        </a:spcAft>
                        <a:buNone/>
                      </a:pPr>
                      <a:r>
                        <a:rPr lang="en" sz="1400"/>
                        <a:t>2</a:t>
                      </a:r>
                      <a:endParaRPr sz="1400"/>
                    </a:p>
                  </a:txBody>
                  <a:tcPr marT="91425" marB="91425" marR="91425" marL="91425" anchor="ctr"/>
                </a:tc>
                <a:tc>
                  <a:txBody>
                    <a:bodyPr/>
                    <a:lstStyle/>
                    <a:p>
                      <a:pPr indent="0" lvl="0" marL="0" rtl="0" algn="ctr">
                        <a:spcBef>
                          <a:spcPts val="0"/>
                        </a:spcBef>
                        <a:spcAft>
                          <a:spcPts val="0"/>
                        </a:spcAft>
                        <a:buNone/>
                      </a:pPr>
                      <a:r>
                        <a:rPr lang="en" sz="1400"/>
                        <a:t>resnet50 (fc layer trained)</a:t>
                      </a:r>
                      <a:endParaRPr sz="1400"/>
                    </a:p>
                    <a:p>
                      <a:pPr indent="0" lvl="0" marL="0" rtl="0" algn="ctr">
                        <a:spcBef>
                          <a:spcPts val="0"/>
                        </a:spcBef>
                        <a:spcAft>
                          <a:spcPts val="0"/>
                        </a:spcAft>
                        <a:buNone/>
                      </a:pPr>
                      <a:r>
                        <a:t/>
                      </a:r>
                      <a:endParaRPr sz="1400"/>
                    </a:p>
                  </a:txBody>
                  <a:tcPr marT="91425" marB="91425" marR="91425" marL="91425" anchor="ctr"/>
                </a:tc>
                <a:tc>
                  <a:txBody>
                    <a:bodyPr/>
                    <a:lstStyle/>
                    <a:p>
                      <a:pPr indent="0" lvl="0" marL="0" rtl="0" algn="ctr">
                        <a:spcBef>
                          <a:spcPts val="0"/>
                        </a:spcBef>
                        <a:spcAft>
                          <a:spcPts val="0"/>
                        </a:spcAft>
                        <a:buNone/>
                      </a:pPr>
                      <a:r>
                        <a:rPr lang="en" sz="1400"/>
                        <a:t>8006</a:t>
                      </a:r>
                      <a:endParaRPr sz="1400"/>
                    </a:p>
                  </a:txBody>
                  <a:tcPr marT="91425" marB="91425" marR="91425" marL="91425" anchor="ctr"/>
                </a:tc>
                <a:tc>
                  <a:txBody>
                    <a:bodyPr/>
                    <a:lstStyle/>
                    <a:p>
                      <a:pPr indent="0" lvl="0" marL="0" rtl="0" algn="ctr">
                        <a:spcBef>
                          <a:spcPts val="0"/>
                        </a:spcBef>
                        <a:spcAft>
                          <a:spcPts val="0"/>
                        </a:spcAft>
                        <a:buNone/>
                      </a:pPr>
                      <a:r>
                        <a:rPr lang="en" sz="1400"/>
                        <a:t>16</a:t>
                      </a:r>
                      <a:endParaRPr sz="1400"/>
                    </a:p>
                  </a:txBody>
                  <a:tcPr marT="91425" marB="91425" marR="91425" marL="91425" anchor="ctr"/>
                </a:tc>
                <a:tc>
                  <a:txBody>
                    <a:bodyPr/>
                    <a:lstStyle/>
                    <a:p>
                      <a:pPr indent="0" lvl="0" marL="0" rtl="0" algn="ctr">
                        <a:spcBef>
                          <a:spcPts val="0"/>
                        </a:spcBef>
                        <a:spcAft>
                          <a:spcPts val="0"/>
                        </a:spcAft>
                        <a:buNone/>
                      </a:pPr>
                      <a:r>
                        <a:rPr lang="en" sz="1400"/>
                        <a:t>73.58%</a:t>
                      </a:r>
                      <a:endParaRPr sz="1400"/>
                    </a:p>
                    <a:p>
                      <a:pPr indent="0" lvl="0" marL="0" rtl="0" algn="ctr">
                        <a:spcBef>
                          <a:spcPts val="0"/>
                        </a:spcBef>
                        <a:spcAft>
                          <a:spcPts val="0"/>
                        </a:spcAft>
                        <a:buNone/>
                      </a:pPr>
                      <a:r>
                        <a:t/>
                      </a:r>
                      <a:endParaRPr sz="1400"/>
                    </a:p>
                  </a:txBody>
                  <a:tcPr marT="91425" marB="91425" marR="91425" marL="91425" anchor="ctr"/>
                </a:tc>
                <a:tc>
                  <a:txBody>
                    <a:bodyPr/>
                    <a:lstStyle/>
                    <a:p>
                      <a:pPr indent="0" lvl="0" marL="0" rtl="0" algn="ctr">
                        <a:spcBef>
                          <a:spcPts val="0"/>
                        </a:spcBef>
                        <a:spcAft>
                          <a:spcPts val="0"/>
                        </a:spcAft>
                        <a:buNone/>
                      </a:pPr>
                      <a:r>
                        <a:rPr lang="en" sz="1400"/>
                        <a:t>69.075%</a:t>
                      </a:r>
                      <a:endParaRPr sz="1400"/>
                    </a:p>
                    <a:p>
                      <a:pPr indent="0" lvl="0" marL="0" rtl="0" algn="ctr">
                        <a:spcBef>
                          <a:spcPts val="0"/>
                        </a:spcBef>
                        <a:spcAft>
                          <a:spcPts val="0"/>
                        </a:spcAft>
                        <a:buNone/>
                      </a:pPr>
                      <a:r>
                        <a:t/>
                      </a:r>
                      <a:endParaRPr sz="1400"/>
                    </a:p>
                  </a:txBody>
                  <a:tcPr marT="91425" marB="91425" marR="91425" marL="91425" anchor="ctr"/>
                </a:tc>
              </a:tr>
            </a:tbl>
          </a:graphicData>
        </a:graphic>
      </p:graphicFrame>
      <p:sp>
        <p:nvSpPr>
          <p:cNvPr id="914" name="Google Shape;914;p147"/>
          <p:cNvSpPr txBox="1"/>
          <p:nvPr/>
        </p:nvSpPr>
        <p:spPr>
          <a:xfrm>
            <a:off x="642950" y="364325"/>
            <a:ext cx="7121700" cy="8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Results</a:t>
            </a:r>
            <a:endParaRPr b="1" sz="2400"/>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pic>
        <p:nvPicPr>
          <p:cNvPr id="919" name="Google Shape;919;p148"/>
          <p:cNvPicPr preferRelativeResize="0"/>
          <p:nvPr/>
        </p:nvPicPr>
        <p:blipFill>
          <a:blip r:embed="rId3">
            <a:alphaModFix/>
          </a:blip>
          <a:stretch>
            <a:fillRect/>
          </a:stretch>
        </p:blipFill>
        <p:spPr>
          <a:xfrm>
            <a:off x="1438550" y="380000"/>
            <a:ext cx="5876350" cy="4098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9"/>
          <p:cNvSpPr txBox="1"/>
          <p:nvPr>
            <p:ph type="title"/>
          </p:nvPr>
        </p:nvSpPr>
        <p:spPr>
          <a:xfrm>
            <a:off x="311700" y="294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Neural Networks</a:t>
            </a:r>
            <a:endParaRPr/>
          </a:p>
        </p:txBody>
      </p:sp>
      <p:pic>
        <p:nvPicPr>
          <p:cNvPr id="205" name="Google Shape;205;p39"/>
          <p:cNvPicPr preferRelativeResize="0"/>
          <p:nvPr/>
        </p:nvPicPr>
        <p:blipFill>
          <a:blip r:embed="rId3">
            <a:alphaModFix/>
          </a:blip>
          <a:stretch>
            <a:fillRect/>
          </a:stretch>
        </p:blipFill>
        <p:spPr>
          <a:xfrm>
            <a:off x="2694200" y="955850"/>
            <a:ext cx="3326800" cy="1745175"/>
          </a:xfrm>
          <a:prstGeom prst="rect">
            <a:avLst/>
          </a:prstGeom>
          <a:noFill/>
          <a:ln>
            <a:noFill/>
          </a:ln>
        </p:spPr>
      </p:pic>
      <p:sp>
        <p:nvSpPr>
          <p:cNvPr id="206" name="Google Shape;206;p39"/>
          <p:cNvSpPr txBox="1"/>
          <p:nvPr/>
        </p:nvSpPr>
        <p:spPr>
          <a:xfrm>
            <a:off x="311700" y="3296475"/>
            <a:ext cx="3000000" cy="1011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t/>
            </a:r>
            <a:endParaRPr b="1" sz="1300">
              <a:solidFill>
                <a:schemeClr val="dk1"/>
              </a:solidFill>
            </a:endParaRPr>
          </a:p>
          <a:p>
            <a:pPr indent="0" lvl="0" marL="0" rtl="0" algn="l">
              <a:spcBef>
                <a:spcPts val="1400"/>
              </a:spcBef>
              <a:spcAft>
                <a:spcPts val="0"/>
              </a:spcAft>
              <a:buNone/>
            </a:pPr>
            <a:r>
              <a:rPr lang="en" sz="1300">
                <a:solidFill>
                  <a:schemeClr val="dk1"/>
                </a:solidFill>
              </a:rPr>
              <a:t>1. Convolutional  layer</a:t>
            </a:r>
            <a:endParaRPr sz="1300">
              <a:solidFill>
                <a:schemeClr val="dk1"/>
              </a:solidFill>
            </a:endParaRPr>
          </a:p>
          <a:p>
            <a:pPr indent="0" lvl="0" marL="0" rtl="0" algn="l">
              <a:spcBef>
                <a:spcPts val="1400"/>
              </a:spcBef>
              <a:spcAft>
                <a:spcPts val="0"/>
              </a:spcAft>
              <a:buNone/>
            </a:pPr>
            <a:r>
              <a:rPr lang="en" sz="1300">
                <a:solidFill>
                  <a:schemeClr val="dk1"/>
                </a:solidFill>
              </a:rPr>
              <a:t>2. Pooling layer</a:t>
            </a:r>
            <a:endParaRPr sz="1300">
              <a:solidFill>
                <a:schemeClr val="dk1"/>
              </a:solidFill>
            </a:endParaRPr>
          </a:p>
          <a:p>
            <a:pPr indent="0" lvl="0" marL="0" rtl="0" algn="l">
              <a:spcBef>
                <a:spcPts val="1400"/>
              </a:spcBef>
              <a:spcAft>
                <a:spcPts val="0"/>
              </a:spcAft>
              <a:buNone/>
            </a:pPr>
            <a:r>
              <a:rPr lang="en" sz="1300">
                <a:solidFill>
                  <a:schemeClr val="dk1"/>
                </a:solidFill>
              </a:rPr>
              <a:t>3..Fully connected layer</a:t>
            </a:r>
            <a:endParaRPr sz="1300">
              <a:solidFill>
                <a:schemeClr val="dk1"/>
              </a:solidFill>
            </a:endParaRPr>
          </a:p>
          <a:p>
            <a:pPr indent="0" lvl="0" marL="0" rtl="0" algn="l">
              <a:spcBef>
                <a:spcPts val="1400"/>
              </a:spcBef>
              <a:spcAft>
                <a:spcPts val="0"/>
              </a:spcAft>
              <a:buNone/>
            </a:pPr>
            <a:r>
              <a:t/>
            </a:r>
            <a:endParaRPr b="1" sz="1300">
              <a:solidFill>
                <a:schemeClr val="dk1"/>
              </a:solidFill>
            </a:endParaRPr>
          </a:p>
          <a:p>
            <a:pPr indent="0" lvl="0" marL="0" rtl="0" algn="l">
              <a:spcBef>
                <a:spcPts val="1400"/>
              </a:spcBef>
              <a:spcAft>
                <a:spcPts val="400"/>
              </a:spcAft>
              <a:buNone/>
            </a:pPr>
            <a:r>
              <a:t/>
            </a:r>
            <a:endParaRPr b="1" sz="1300">
              <a:solidFill>
                <a:schemeClr val="dk1"/>
              </a:solidFill>
            </a:endParaRPr>
          </a:p>
        </p:txBody>
      </p:sp>
      <p:sp>
        <p:nvSpPr>
          <p:cNvPr id="207" name="Google Shape;207;p39"/>
          <p:cNvSpPr txBox="1"/>
          <p:nvPr/>
        </p:nvSpPr>
        <p:spPr>
          <a:xfrm>
            <a:off x="273200" y="2733399"/>
            <a:ext cx="38526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Three types of layers:</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0"/>
          <p:cNvSpPr txBox="1"/>
          <p:nvPr>
            <p:ph type="title"/>
          </p:nvPr>
        </p:nvSpPr>
        <p:spPr>
          <a:xfrm>
            <a:off x="274000" y="249325"/>
            <a:ext cx="8520600" cy="7629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2400"/>
              <a:t>1. Convolutional layer</a:t>
            </a:r>
            <a:endParaRPr b="1" sz="2400"/>
          </a:p>
          <a:p>
            <a:pPr indent="0" lvl="0" marL="0" rtl="0" algn="l">
              <a:spcBef>
                <a:spcPts val="400"/>
              </a:spcBef>
              <a:spcAft>
                <a:spcPts val="0"/>
              </a:spcAft>
              <a:buNone/>
            </a:pPr>
            <a:r>
              <a:t/>
            </a:r>
            <a:endParaRPr/>
          </a:p>
        </p:txBody>
      </p:sp>
      <p:sp>
        <p:nvSpPr>
          <p:cNvPr id="213" name="Google Shape;213;p40"/>
          <p:cNvSpPr txBox="1"/>
          <p:nvPr>
            <p:ph idx="1" type="body"/>
          </p:nvPr>
        </p:nvSpPr>
        <p:spPr>
          <a:xfrm>
            <a:off x="311700" y="1152475"/>
            <a:ext cx="8520600" cy="296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Core building block of a CNN. The layer's parameters consist of a set of learnable filters (or</a:t>
            </a:r>
            <a:r>
              <a:rPr lang="en">
                <a:solidFill>
                  <a:schemeClr val="dk1"/>
                </a:solidFill>
                <a:uFill>
                  <a:noFill/>
                </a:uFill>
                <a:hlinkClick r:id="rId3">
                  <a:extLst>
                    <a:ext uri="{A12FA001-AC4F-418D-AE19-62706E023703}">
                      <ahyp:hlinkClr val="tx"/>
                    </a:ext>
                  </a:extLst>
                </a:hlinkClick>
              </a:rPr>
              <a:t> </a:t>
            </a:r>
            <a:r>
              <a:rPr lang="en">
                <a:solidFill>
                  <a:srgbClr val="000000"/>
                </a:solidFill>
                <a:uFill>
                  <a:noFill/>
                </a:uFill>
                <a:hlinkClick r:id="rId4">
                  <a:extLst>
                    <a:ext uri="{A12FA001-AC4F-418D-AE19-62706E023703}">
                      <ahyp:hlinkClr val="tx"/>
                    </a:ext>
                  </a:extLst>
                </a:hlinkClick>
              </a:rPr>
              <a:t>kernels</a:t>
            </a:r>
            <a:r>
              <a:rPr lang="en">
                <a:solidFill>
                  <a:schemeClr val="dk1"/>
                </a:solidFill>
              </a:rPr>
              <a:t>), which have a small receptive field, but extend through the full depth of the input volume.</a:t>
            </a:r>
            <a:endParaRPr/>
          </a:p>
        </p:txBody>
      </p:sp>
      <p:pic>
        <p:nvPicPr>
          <p:cNvPr id="214" name="Google Shape;214;p40"/>
          <p:cNvPicPr preferRelativeResize="0"/>
          <p:nvPr/>
        </p:nvPicPr>
        <p:blipFill>
          <a:blip r:embed="rId5">
            <a:alphaModFix/>
          </a:blip>
          <a:stretch>
            <a:fillRect/>
          </a:stretch>
        </p:blipFill>
        <p:spPr>
          <a:xfrm>
            <a:off x="3447850" y="2346625"/>
            <a:ext cx="2336250" cy="1642575"/>
          </a:xfrm>
          <a:prstGeom prst="rect">
            <a:avLst/>
          </a:prstGeom>
          <a:noFill/>
          <a:ln>
            <a:noFill/>
          </a:ln>
        </p:spPr>
      </p:pic>
      <p:sp>
        <p:nvSpPr>
          <p:cNvPr id="215" name="Google Shape;215;p40"/>
          <p:cNvSpPr txBox="1"/>
          <p:nvPr/>
        </p:nvSpPr>
        <p:spPr>
          <a:xfrm>
            <a:off x="1340850" y="4490800"/>
            <a:ext cx="61722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Fig: Neurons in convolutional layers are connected to the receptive field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1"/>
          <p:cNvSpPr txBox="1"/>
          <p:nvPr>
            <p:ph type="title"/>
          </p:nvPr>
        </p:nvSpPr>
        <p:spPr>
          <a:xfrm>
            <a:off x="236325" y="173950"/>
            <a:ext cx="8520600" cy="5934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2400"/>
              <a:t>2. Pooling layer</a:t>
            </a:r>
            <a:endParaRPr b="1" sz="2400"/>
          </a:p>
          <a:p>
            <a:pPr indent="0" lvl="0" marL="0" rtl="0" algn="l">
              <a:spcBef>
                <a:spcPts val="400"/>
              </a:spcBef>
              <a:spcAft>
                <a:spcPts val="0"/>
              </a:spcAft>
              <a:buNone/>
            </a:pPr>
            <a:r>
              <a:t/>
            </a:r>
            <a:endParaRPr/>
          </a:p>
        </p:txBody>
      </p:sp>
      <p:sp>
        <p:nvSpPr>
          <p:cNvPr id="221" name="Google Shape;221;p41"/>
          <p:cNvSpPr txBox="1"/>
          <p:nvPr>
            <p:ph idx="1" type="body"/>
          </p:nvPr>
        </p:nvSpPr>
        <p:spPr>
          <a:xfrm>
            <a:off x="236325" y="898125"/>
            <a:ext cx="8520600" cy="7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Down sampling in non linear form. In max pooling partition image into non overlapping rectangles and for each region output the maximum.</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222" name="Google Shape;222;p41"/>
          <p:cNvPicPr preferRelativeResize="0"/>
          <p:nvPr/>
        </p:nvPicPr>
        <p:blipFill>
          <a:blip r:embed="rId3">
            <a:alphaModFix/>
          </a:blip>
          <a:stretch>
            <a:fillRect/>
          </a:stretch>
        </p:blipFill>
        <p:spPr>
          <a:xfrm>
            <a:off x="2411550" y="1652925"/>
            <a:ext cx="3614275" cy="1733550"/>
          </a:xfrm>
          <a:prstGeom prst="rect">
            <a:avLst/>
          </a:prstGeom>
          <a:noFill/>
          <a:ln>
            <a:noFill/>
          </a:ln>
        </p:spPr>
      </p:pic>
      <p:sp>
        <p:nvSpPr>
          <p:cNvPr id="223" name="Google Shape;223;p41"/>
          <p:cNvSpPr txBox="1"/>
          <p:nvPr/>
        </p:nvSpPr>
        <p:spPr>
          <a:xfrm>
            <a:off x="103625" y="3574725"/>
            <a:ext cx="8459400" cy="49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dk1"/>
                </a:solidFill>
              </a:rPr>
              <a:t>3. Fully connected layer</a:t>
            </a:r>
            <a:endParaRPr b="1" sz="2400">
              <a:solidFill>
                <a:schemeClr val="dk1"/>
              </a:solidFill>
            </a:endParaRPr>
          </a:p>
        </p:txBody>
      </p:sp>
      <p:sp>
        <p:nvSpPr>
          <p:cNvPr id="224" name="Google Shape;224;p41"/>
          <p:cNvSpPr txBox="1"/>
          <p:nvPr/>
        </p:nvSpPr>
        <p:spPr>
          <a:xfrm>
            <a:off x="357975" y="4139925"/>
            <a:ext cx="8346300" cy="8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Neurons in a fully connected layer have connections to all activations in the previous layer, as seen in regular neural networks.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42"/>
          <p:cNvPicPr preferRelativeResize="0"/>
          <p:nvPr/>
        </p:nvPicPr>
        <p:blipFill>
          <a:blip r:embed="rId3">
            <a:alphaModFix/>
          </a:blip>
          <a:stretch>
            <a:fillRect/>
          </a:stretch>
        </p:blipFill>
        <p:spPr>
          <a:xfrm>
            <a:off x="281050" y="768150"/>
            <a:ext cx="8581901" cy="3364274"/>
          </a:xfrm>
          <a:prstGeom prst="rect">
            <a:avLst/>
          </a:prstGeom>
          <a:noFill/>
          <a:ln>
            <a:noFill/>
          </a:ln>
        </p:spPr>
      </p:pic>
      <p:sp>
        <p:nvSpPr>
          <p:cNvPr id="230" name="Google Shape;230;p42"/>
          <p:cNvSpPr txBox="1"/>
          <p:nvPr/>
        </p:nvSpPr>
        <p:spPr>
          <a:xfrm>
            <a:off x="471025" y="258750"/>
            <a:ext cx="7998000" cy="7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CNN  for WI Feature learning</a:t>
            </a:r>
            <a:endParaRPr b="1" sz="2400"/>
          </a:p>
        </p:txBody>
      </p:sp>
      <p:sp>
        <p:nvSpPr>
          <p:cNvPr id="231" name="Google Shape;231;p42"/>
          <p:cNvSpPr txBox="1"/>
          <p:nvPr/>
        </p:nvSpPr>
        <p:spPr>
          <a:xfrm>
            <a:off x="2511450" y="4391475"/>
            <a:ext cx="47250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Fig: CNN architecture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43"/>
          <p:cNvPicPr preferRelativeResize="0"/>
          <p:nvPr/>
        </p:nvPicPr>
        <p:blipFill>
          <a:blip r:embed="rId3">
            <a:alphaModFix/>
          </a:blip>
          <a:stretch>
            <a:fillRect/>
          </a:stretch>
        </p:blipFill>
        <p:spPr>
          <a:xfrm>
            <a:off x="899400" y="390625"/>
            <a:ext cx="6961651" cy="41543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4"/>
          <p:cNvSpPr txBox="1"/>
          <p:nvPr>
            <p:ph idx="1" type="body"/>
          </p:nvPr>
        </p:nvSpPr>
        <p:spPr>
          <a:xfrm>
            <a:off x="198650" y="108025"/>
            <a:ext cx="8520600" cy="93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Loss function:</a:t>
            </a:r>
            <a:endParaRPr b="1">
              <a:solidFill>
                <a:srgbClr val="000000"/>
              </a:solidFill>
            </a:endParaRPr>
          </a:p>
        </p:txBody>
      </p:sp>
      <p:pic>
        <p:nvPicPr>
          <p:cNvPr id="242" name="Google Shape;242;p44"/>
          <p:cNvPicPr preferRelativeResize="0"/>
          <p:nvPr/>
        </p:nvPicPr>
        <p:blipFill>
          <a:blip r:embed="rId3">
            <a:alphaModFix/>
          </a:blip>
          <a:stretch>
            <a:fillRect/>
          </a:stretch>
        </p:blipFill>
        <p:spPr>
          <a:xfrm>
            <a:off x="2324875" y="410450"/>
            <a:ext cx="2647950" cy="723900"/>
          </a:xfrm>
          <a:prstGeom prst="rect">
            <a:avLst/>
          </a:prstGeom>
          <a:noFill/>
          <a:ln>
            <a:noFill/>
          </a:ln>
        </p:spPr>
      </p:pic>
      <p:sp>
        <p:nvSpPr>
          <p:cNvPr id="243" name="Google Shape;243;p44"/>
          <p:cNvSpPr txBox="1"/>
          <p:nvPr/>
        </p:nvSpPr>
        <p:spPr>
          <a:xfrm>
            <a:off x="198650" y="1954375"/>
            <a:ext cx="2410800" cy="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Optimizer: rmsprop</a:t>
            </a:r>
            <a:endParaRPr sz="1800"/>
          </a:p>
        </p:txBody>
      </p:sp>
      <p:pic>
        <p:nvPicPr>
          <p:cNvPr id="244" name="Google Shape;244;p44"/>
          <p:cNvPicPr preferRelativeResize="0"/>
          <p:nvPr/>
        </p:nvPicPr>
        <p:blipFill>
          <a:blip r:embed="rId4">
            <a:alphaModFix/>
          </a:blip>
          <a:stretch>
            <a:fillRect/>
          </a:stretch>
        </p:blipFill>
        <p:spPr>
          <a:xfrm>
            <a:off x="2386488" y="2250000"/>
            <a:ext cx="4371026" cy="2279725"/>
          </a:xfrm>
          <a:prstGeom prst="rect">
            <a:avLst/>
          </a:prstGeom>
          <a:noFill/>
          <a:ln>
            <a:noFill/>
          </a:ln>
        </p:spPr>
      </p:pic>
      <p:sp>
        <p:nvSpPr>
          <p:cNvPr id="245" name="Google Shape;245;p44"/>
          <p:cNvSpPr txBox="1"/>
          <p:nvPr/>
        </p:nvSpPr>
        <p:spPr>
          <a:xfrm>
            <a:off x="2534075" y="4422525"/>
            <a:ext cx="3975300" cy="4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Fig: CNN training curve</a:t>
            </a:r>
            <a:endParaRPr/>
          </a:p>
        </p:txBody>
      </p:sp>
      <p:sp>
        <p:nvSpPr>
          <p:cNvPr id="246" name="Google Shape;246;p44"/>
          <p:cNvSpPr txBox="1"/>
          <p:nvPr/>
        </p:nvSpPr>
        <p:spPr>
          <a:xfrm>
            <a:off x="348900" y="1080475"/>
            <a:ext cx="6482700" cy="7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Where </a:t>
            </a:r>
            <a:r>
              <a:rPr lang="en" sz="1800"/>
              <a:t>y</a:t>
            </a:r>
            <a:r>
              <a:rPr baseline="-25000" lang="en" sz="1800"/>
              <a:t>ij</a:t>
            </a:r>
            <a:r>
              <a:rPr lang="en" sz="1800"/>
              <a:t> </a:t>
            </a:r>
            <a:r>
              <a:rPr lang="en"/>
              <a:t>is the true target for example i</a:t>
            </a:r>
            <a:endParaRPr/>
          </a:p>
          <a:p>
            <a:pPr indent="0" lvl="0" marL="0" rtl="0" algn="l">
              <a:spcBef>
                <a:spcPts val="0"/>
              </a:spcBef>
              <a:spcAft>
                <a:spcPts val="0"/>
              </a:spcAft>
              <a:buNone/>
            </a:pPr>
            <a:r>
              <a:rPr lang="en"/>
              <a:t>P(y</a:t>
            </a:r>
            <a:r>
              <a:rPr baseline="-25000" lang="en"/>
              <a:t>j</a:t>
            </a:r>
            <a:r>
              <a:rPr lang="en"/>
              <a:t> |X</a:t>
            </a:r>
            <a:r>
              <a:rPr baseline="-25000" lang="en"/>
              <a:t>i</a:t>
            </a:r>
            <a:r>
              <a:rPr lang="en"/>
              <a:t>) is the probability assigned to class j for the input X</a:t>
            </a:r>
            <a:r>
              <a:rPr baseline="-25000" lang="en"/>
              <a:t>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Pretrained models as feature learners</a:t>
            </a:r>
            <a:endParaRPr b="1"/>
          </a:p>
          <a:p>
            <a:pPr indent="0" lvl="0" marL="0" rtl="0" algn="l">
              <a:spcBef>
                <a:spcPts val="0"/>
              </a:spcBef>
              <a:spcAft>
                <a:spcPts val="0"/>
              </a:spcAft>
              <a:buNone/>
            </a:pPr>
            <a:r>
              <a:t/>
            </a:r>
            <a:endParaRPr/>
          </a:p>
        </p:txBody>
      </p:sp>
      <p:sp>
        <p:nvSpPr>
          <p:cNvPr id="252" name="Google Shape;252;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000000"/>
                </a:solidFill>
              </a:rPr>
              <a:t>1. Vgg16</a:t>
            </a:r>
            <a:r>
              <a:rPr lang="en">
                <a:solidFill>
                  <a:srgbClr val="000000"/>
                </a:solidFill>
              </a:rPr>
              <a:t>:  Uses 3x3 convolution and 2x2 pooling are used throughout the whole network, also shows that the depth of the network plays an important role. Deeper networks give better results.</a:t>
            </a:r>
            <a:endParaRPr>
              <a:solidFill>
                <a:srgbClr val="000000"/>
              </a:solidFill>
            </a:endParaRPr>
          </a:p>
        </p:txBody>
      </p:sp>
      <p:pic>
        <p:nvPicPr>
          <p:cNvPr id="253" name="Google Shape;253;p45"/>
          <p:cNvPicPr preferRelativeResize="0"/>
          <p:nvPr/>
        </p:nvPicPr>
        <p:blipFill>
          <a:blip r:embed="rId3">
            <a:alphaModFix/>
          </a:blip>
          <a:stretch>
            <a:fillRect/>
          </a:stretch>
        </p:blipFill>
        <p:spPr>
          <a:xfrm>
            <a:off x="1528925" y="2767650"/>
            <a:ext cx="5924550" cy="1229050"/>
          </a:xfrm>
          <a:prstGeom prst="rect">
            <a:avLst/>
          </a:prstGeom>
          <a:noFill/>
          <a:ln>
            <a:noFill/>
          </a:ln>
        </p:spPr>
      </p:pic>
      <p:sp>
        <p:nvSpPr>
          <p:cNvPr id="254" name="Google Shape;254;p45"/>
          <p:cNvSpPr txBox="1"/>
          <p:nvPr/>
        </p:nvSpPr>
        <p:spPr>
          <a:xfrm>
            <a:off x="3009850" y="4340850"/>
            <a:ext cx="3846000" cy="2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Fig: Vgg16 model layers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120" name="Google Shape;120;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M. Tech Major project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Computer Architecture projects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Operating Systems projects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Data Structure projects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Deep Learning projects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Healthcare Projects</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6"/>
          <p:cNvSpPr txBox="1"/>
          <p:nvPr>
            <p:ph idx="1" type="body"/>
          </p:nvPr>
        </p:nvSpPr>
        <p:spPr>
          <a:xfrm>
            <a:off x="283425" y="183375"/>
            <a:ext cx="5481900" cy="4559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t>Layer (type)             	             Output Shape          	Param #   </a:t>
            </a:r>
            <a:endParaRPr sz="1000"/>
          </a:p>
          <a:p>
            <a:pPr indent="0" lvl="0" marL="0" rtl="0" algn="l">
              <a:lnSpc>
                <a:spcPct val="100000"/>
              </a:lnSpc>
              <a:spcBef>
                <a:spcPts val="0"/>
              </a:spcBef>
              <a:spcAft>
                <a:spcPts val="0"/>
              </a:spcAft>
              <a:buNone/>
            </a:pPr>
            <a:r>
              <a:rPr lang="en" sz="1000"/>
              <a:t>_________________________________________________________</a:t>
            </a:r>
            <a:endParaRPr sz="1000"/>
          </a:p>
          <a:p>
            <a:pPr indent="0" lvl="0" marL="0" rtl="0" algn="l">
              <a:lnSpc>
                <a:spcPct val="100000"/>
              </a:lnSpc>
              <a:spcBef>
                <a:spcPts val="0"/>
              </a:spcBef>
              <a:spcAft>
                <a:spcPts val="0"/>
              </a:spcAft>
              <a:buClr>
                <a:schemeClr val="dk1"/>
              </a:buClr>
              <a:buSzPts val="1100"/>
              <a:buFont typeface="Arial"/>
              <a:buNone/>
            </a:pPr>
            <a:r>
              <a:rPr lang="en" sz="1000"/>
              <a:t>input_1 (InputLayer)     	             (None, 224, 224, 3)   	0    	 </a:t>
            </a:r>
            <a:endParaRPr sz="1000"/>
          </a:p>
          <a:p>
            <a:pPr indent="0" lvl="0" marL="0" rtl="0" algn="l">
              <a:lnSpc>
                <a:spcPct val="100000"/>
              </a:lnSpc>
              <a:spcBef>
                <a:spcPts val="0"/>
              </a:spcBef>
              <a:spcAft>
                <a:spcPts val="0"/>
              </a:spcAft>
              <a:buClr>
                <a:schemeClr val="dk1"/>
              </a:buClr>
              <a:buSzPts val="1100"/>
              <a:buFont typeface="Arial"/>
              <a:buNone/>
            </a:pPr>
            <a:r>
              <a:rPr lang="en" sz="1000"/>
              <a:t>block1_conv1 (Conv2D)    	(None, 224, 224, 64)  	1792 	 </a:t>
            </a:r>
            <a:endParaRPr sz="1000"/>
          </a:p>
          <a:p>
            <a:pPr indent="0" lvl="0" marL="0" rtl="0" algn="l">
              <a:lnSpc>
                <a:spcPct val="100000"/>
              </a:lnSpc>
              <a:spcBef>
                <a:spcPts val="0"/>
              </a:spcBef>
              <a:spcAft>
                <a:spcPts val="0"/>
              </a:spcAft>
              <a:buClr>
                <a:schemeClr val="dk1"/>
              </a:buClr>
              <a:buSzPts val="1100"/>
              <a:buFont typeface="Arial"/>
              <a:buNone/>
            </a:pPr>
            <a:r>
              <a:rPr lang="en" sz="1000"/>
              <a:t>block1_conv2 (Conv2D)    	(None, 224, 224, 64)  	36928</a:t>
            </a:r>
            <a:endParaRPr sz="1000"/>
          </a:p>
          <a:p>
            <a:pPr indent="0" lvl="0" marL="0" rtl="0" algn="l">
              <a:lnSpc>
                <a:spcPct val="100000"/>
              </a:lnSpc>
              <a:spcBef>
                <a:spcPts val="0"/>
              </a:spcBef>
              <a:spcAft>
                <a:spcPts val="0"/>
              </a:spcAft>
              <a:buClr>
                <a:schemeClr val="dk1"/>
              </a:buClr>
              <a:buSzPts val="1100"/>
              <a:buFont typeface="Arial"/>
              <a:buNone/>
            </a:pPr>
            <a:r>
              <a:rPr lang="en" sz="1000"/>
              <a:t>block1_pool (MaxPooling2D)      (None, 112, 112, 64)  	0    	 </a:t>
            </a:r>
            <a:endParaRPr sz="1000"/>
          </a:p>
          <a:p>
            <a:pPr indent="0" lvl="0" marL="0" rtl="0" algn="l">
              <a:lnSpc>
                <a:spcPct val="100000"/>
              </a:lnSpc>
              <a:spcBef>
                <a:spcPts val="0"/>
              </a:spcBef>
              <a:spcAft>
                <a:spcPts val="0"/>
              </a:spcAft>
              <a:buClr>
                <a:schemeClr val="dk1"/>
              </a:buClr>
              <a:buSzPts val="1100"/>
              <a:buFont typeface="Arial"/>
              <a:buNone/>
            </a:pPr>
            <a:r>
              <a:rPr lang="en" sz="1000"/>
              <a:t>block2_conv1 (Conv2D)    	(None, 112, 112, 128) 	73856	 </a:t>
            </a:r>
            <a:endParaRPr sz="1000"/>
          </a:p>
          <a:p>
            <a:pPr indent="0" lvl="0" marL="0" rtl="0" algn="l">
              <a:lnSpc>
                <a:spcPct val="100000"/>
              </a:lnSpc>
              <a:spcBef>
                <a:spcPts val="0"/>
              </a:spcBef>
              <a:spcAft>
                <a:spcPts val="0"/>
              </a:spcAft>
              <a:buClr>
                <a:schemeClr val="dk1"/>
              </a:buClr>
              <a:buSzPts val="1100"/>
              <a:buFont typeface="Arial"/>
              <a:buNone/>
            </a:pPr>
            <a:r>
              <a:rPr lang="en" sz="1000"/>
              <a:t>block2_conv2 (Conv2D)    	(None, 112, 112, 128) 	147584    </a:t>
            </a:r>
            <a:endParaRPr sz="1000"/>
          </a:p>
          <a:p>
            <a:pPr indent="0" lvl="0" marL="0" rtl="0" algn="l">
              <a:lnSpc>
                <a:spcPct val="100000"/>
              </a:lnSpc>
              <a:spcBef>
                <a:spcPts val="0"/>
              </a:spcBef>
              <a:spcAft>
                <a:spcPts val="0"/>
              </a:spcAft>
              <a:buClr>
                <a:schemeClr val="dk1"/>
              </a:buClr>
              <a:buSzPts val="1100"/>
              <a:buFont typeface="Arial"/>
              <a:buNone/>
            </a:pPr>
            <a:r>
              <a:rPr lang="en" sz="1000"/>
              <a:t>block2_pool (MaxPooling2D)      (None, 56, 56, 128)   	0    	 </a:t>
            </a:r>
            <a:endParaRPr sz="1000"/>
          </a:p>
          <a:p>
            <a:pPr indent="0" lvl="0" marL="0" rtl="0" algn="l">
              <a:lnSpc>
                <a:spcPct val="100000"/>
              </a:lnSpc>
              <a:spcBef>
                <a:spcPts val="0"/>
              </a:spcBef>
              <a:spcAft>
                <a:spcPts val="0"/>
              </a:spcAft>
              <a:buClr>
                <a:schemeClr val="dk1"/>
              </a:buClr>
              <a:buSzPts val="1100"/>
              <a:buFont typeface="Arial"/>
              <a:buNone/>
            </a:pPr>
            <a:r>
              <a:rPr lang="en" sz="1000"/>
              <a:t>block3_conv1 (Conv2D)    	(None, 56, 56, 256)   	295168    </a:t>
            </a:r>
            <a:endParaRPr sz="1000"/>
          </a:p>
          <a:p>
            <a:pPr indent="0" lvl="0" marL="0" rtl="0" algn="l">
              <a:lnSpc>
                <a:spcPct val="100000"/>
              </a:lnSpc>
              <a:spcBef>
                <a:spcPts val="0"/>
              </a:spcBef>
              <a:spcAft>
                <a:spcPts val="0"/>
              </a:spcAft>
              <a:buClr>
                <a:schemeClr val="dk1"/>
              </a:buClr>
              <a:buSzPts val="1100"/>
              <a:buFont typeface="Arial"/>
              <a:buNone/>
            </a:pPr>
            <a:r>
              <a:rPr lang="en" sz="1000"/>
              <a:t>block3_conv2 (Conv2D)    	(None, 56, 56, 256)   	590080    </a:t>
            </a:r>
            <a:endParaRPr sz="1000"/>
          </a:p>
          <a:p>
            <a:pPr indent="0" lvl="0" marL="0" rtl="0" algn="l">
              <a:lnSpc>
                <a:spcPct val="100000"/>
              </a:lnSpc>
              <a:spcBef>
                <a:spcPts val="0"/>
              </a:spcBef>
              <a:spcAft>
                <a:spcPts val="0"/>
              </a:spcAft>
              <a:buClr>
                <a:schemeClr val="dk1"/>
              </a:buClr>
              <a:buSzPts val="1100"/>
              <a:buFont typeface="Arial"/>
              <a:buNone/>
            </a:pPr>
            <a:r>
              <a:rPr lang="en" sz="1000"/>
              <a:t>block3_conv3 (Conv2D)    	(None, 56, 56, 256)   	590080    </a:t>
            </a:r>
            <a:endParaRPr sz="1000"/>
          </a:p>
          <a:p>
            <a:pPr indent="0" lvl="0" marL="0" rtl="0" algn="l">
              <a:lnSpc>
                <a:spcPct val="100000"/>
              </a:lnSpc>
              <a:spcBef>
                <a:spcPts val="0"/>
              </a:spcBef>
              <a:spcAft>
                <a:spcPts val="0"/>
              </a:spcAft>
              <a:buClr>
                <a:schemeClr val="dk1"/>
              </a:buClr>
              <a:buSzPts val="1100"/>
              <a:buFont typeface="Arial"/>
              <a:buNone/>
            </a:pPr>
            <a:r>
              <a:rPr lang="en" sz="1000"/>
              <a:t>block3_pool (MaxPooling2D)     (None, 28, 28, 256)   	0    	 </a:t>
            </a:r>
            <a:endParaRPr sz="1000"/>
          </a:p>
          <a:p>
            <a:pPr indent="0" lvl="0" marL="0" rtl="0" algn="l">
              <a:lnSpc>
                <a:spcPct val="100000"/>
              </a:lnSpc>
              <a:spcBef>
                <a:spcPts val="0"/>
              </a:spcBef>
              <a:spcAft>
                <a:spcPts val="0"/>
              </a:spcAft>
              <a:buClr>
                <a:schemeClr val="dk1"/>
              </a:buClr>
              <a:buSzPts val="1100"/>
              <a:buFont typeface="Arial"/>
              <a:buNone/>
            </a:pPr>
            <a:r>
              <a:rPr lang="en" sz="1000"/>
              <a:t>block4_conv1 (Conv2D)    	(None, 28, 28, 512)   	1180160   </a:t>
            </a:r>
            <a:endParaRPr sz="1000"/>
          </a:p>
          <a:p>
            <a:pPr indent="0" lvl="0" marL="0" rtl="0" algn="l">
              <a:lnSpc>
                <a:spcPct val="100000"/>
              </a:lnSpc>
              <a:spcBef>
                <a:spcPts val="0"/>
              </a:spcBef>
              <a:spcAft>
                <a:spcPts val="0"/>
              </a:spcAft>
              <a:buClr>
                <a:schemeClr val="dk1"/>
              </a:buClr>
              <a:buSzPts val="1100"/>
              <a:buFont typeface="Arial"/>
              <a:buNone/>
            </a:pPr>
            <a:r>
              <a:rPr lang="en" sz="1000"/>
              <a:t>block4_conv2 (Conv2D)    	(None, 28, 28, 512)   	2359808   </a:t>
            </a:r>
            <a:endParaRPr sz="1000"/>
          </a:p>
          <a:p>
            <a:pPr indent="0" lvl="0" marL="0" rtl="0" algn="l">
              <a:lnSpc>
                <a:spcPct val="100000"/>
              </a:lnSpc>
              <a:spcBef>
                <a:spcPts val="0"/>
              </a:spcBef>
              <a:spcAft>
                <a:spcPts val="0"/>
              </a:spcAft>
              <a:buClr>
                <a:schemeClr val="dk1"/>
              </a:buClr>
              <a:buSzPts val="1100"/>
              <a:buFont typeface="Arial"/>
              <a:buNone/>
            </a:pPr>
            <a:r>
              <a:rPr lang="en" sz="1000"/>
              <a:t>block4_conv3 (Conv2D)    	(None, 28, 28, 512)   	2359808   </a:t>
            </a:r>
            <a:endParaRPr sz="1000"/>
          </a:p>
          <a:p>
            <a:pPr indent="0" lvl="0" marL="0" rtl="0" algn="l">
              <a:lnSpc>
                <a:spcPct val="100000"/>
              </a:lnSpc>
              <a:spcBef>
                <a:spcPts val="0"/>
              </a:spcBef>
              <a:spcAft>
                <a:spcPts val="0"/>
              </a:spcAft>
              <a:buClr>
                <a:schemeClr val="dk1"/>
              </a:buClr>
              <a:buSzPts val="1100"/>
              <a:buFont typeface="Arial"/>
              <a:buNone/>
            </a:pPr>
            <a:r>
              <a:rPr lang="en" sz="1000"/>
              <a:t>block4_pool (MaxPooling2D)     (None, 14, 14, 512)   	0    	 </a:t>
            </a:r>
            <a:endParaRPr sz="1000"/>
          </a:p>
          <a:p>
            <a:pPr indent="0" lvl="0" marL="0" rtl="0" algn="l">
              <a:lnSpc>
                <a:spcPct val="100000"/>
              </a:lnSpc>
              <a:spcBef>
                <a:spcPts val="0"/>
              </a:spcBef>
              <a:spcAft>
                <a:spcPts val="0"/>
              </a:spcAft>
              <a:buClr>
                <a:schemeClr val="dk1"/>
              </a:buClr>
              <a:buSzPts val="1100"/>
              <a:buFont typeface="Arial"/>
              <a:buNone/>
            </a:pPr>
            <a:r>
              <a:rPr lang="en" sz="1000"/>
              <a:t>block5_conv1 (Conv2D)    	(None, 14, 14, 512)   	2359808   </a:t>
            </a:r>
            <a:endParaRPr sz="1000"/>
          </a:p>
          <a:p>
            <a:pPr indent="0" lvl="0" marL="0" rtl="0" algn="l">
              <a:lnSpc>
                <a:spcPct val="100000"/>
              </a:lnSpc>
              <a:spcBef>
                <a:spcPts val="0"/>
              </a:spcBef>
              <a:spcAft>
                <a:spcPts val="0"/>
              </a:spcAft>
              <a:buClr>
                <a:schemeClr val="dk1"/>
              </a:buClr>
              <a:buSzPts val="1100"/>
              <a:buFont typeface="Arial"/>
              <a:buNone/>
            </a:pPr>
            <a:r>
              <a:rPr lang="en" sz="1000"/>
              <a:t>block5_conv2 (Conv2D)    	(None, 14, 14, 512)   	2359808   </a:t>
            </a:r>
            <a:endParaRPr sz="1000"/>
          </a:p>
          <a:p>
            <a:pPr indent="0" lvl="0" marL="0" rtl="0" algn="l">
              <a:lnSpc>
                <a:spcPct val="100000"/>
              </a:lnSpc>
              <a:spcBef>
                <a:spcPts val="0"/>
              </a:spcBef>
              <a:spcAft>
                <a:spcPts val="0"/>
              </a:spcAft>
              <a:buClr>
                <a:schemeClr val="dk1"/>
              </a:buClr>
              <a:buSzPts val="1100"/>
              <a:buFont typeface="Arial"/>
              <a:buNone/>
            </a:pPr>
            <a:r>
              <a:rPr lang="en" sz="1000"/>
              <a:t>block5_conv3 (Conv2D)    	(None, 14, 14, 512)   	2359808   </a:t>
            </a:r>
            <a:endParaRPr sz="1000"/>
          </a:p>
          <a:p>
            <a:pPr indent="0" lvl="0" marL="0" rtl="0" algn="l">
              <a:lnSpc>
                <a:spcPct val="100000"/>
              </a:lnSpc>
              <a:spcBef>
                <a:spcPts val="0"/>
              </a:spcBef>
              <a:spcAft>
                <a:spcPts val="0"/>
              </a:spcAft>
              <a:buNone/>
            </a:pPr>
            <a:r>
              <a:rPr lang="en" sz="1000"/>
              <a:t>block5_pool (MaxPooling2D)      (None, 7, 7, 512)     	0    	 </a:t>
            </a:r>
            <a:endParaRPr sz="1000"/>
          </a:p>
          <a:p>
            <a:pPr indent="0" lvl="0" marL="0" rtl="0" algn="l">
              <a:lnSpc>
                <a:spcPct val="100000"/>
              </a:lnSpc>
              <a:spcBef>
                <a:spcPts val="0"/>
              </a:spcBef>
              <a:spcAft>
                <a:spcPts val="0"/>
              </a:spcAft>
              <a:buClr>
                <a:schemeClr val="dk1"/>
              </a:buClr>
              <a:buSzPts val="1100"/>
              <a:buFont typeface="Arial"/>
              <a:buNone/>
            </a:pPr>
            <a:r>
              <a:rPr lang="en" sz="1000">
                <a:solidFill>
                  <a:srgbClr val="FF0000"/>
                </a:solidFill>
              </a:rPr>
              <a:t>flatten (Flatten)        	             (None, 25088)         	0    	 </a:t>
            </a:r>
            <a:endParaRPr sz="1000">
              <a:solidFill>
                <a:srgbClr val="FF0000"/>
              </a:solidFill>
            </a:endParaRPr>
          </a:p>
          <a:p>
            <a:pPr indent="0" lvl="0" marL="0" rtl="0" algn="l">
              <a:lnSpc>
                <a:spcPct val="100000"/>
              </a:lnSpc>
              <a:spcBef>
                <a:spcPts val="0"/>
              </a:spcBef>
              <a:spcAft>
                <a:spcPts val="0"/>
              </a:spcAft>
              <a:buClr>
                <a:schemeClr val="dk1"/>
              </a:buClr>
              <a:buSzPts val="1100"/>
              <a:buFont typeface="Arial"/>
              <a:buNone/>
            </a:pPr>
            <a:r>
              <a:rPr lang="en" sz="1000">
                <a:solidFill>
                  <a:srgbClr val="FF0000"/>
                </a:solidFill>
              </a:rPr>
              <a:t>fc1 (Dense)              	             (None, 256)           	6422784   </a:t>
            </a:r>
            <a:endParaRPr sz="1000">
              <a:solidFill>
                <a:srgbClr val="FF0000"/>
              </a:solidFill>
            </a:endParaRPr>
          </a:p>
          <a:p>
            <a:pPr indent="0" lvl="0" marL="0" rtl="0" algn="l">
              <a:lnSpc>
                <a:spcPct val="100000"/>
              </a:lnSpc>
              <a:spcBef>
                <a:spcPts val="0"/>
              </a:spcBef>
              <a:spcAft>
                <a:spcPts val="0"/>
              </a:spcAft>
              <a:buClr>
                <a:schemeClr val="dk1"/>
              </a:buClr>
              <a:buSzPts val="1100"/>
              <a:buFont typeface="Arial"/>
              <a:buNone/>
            </a:pPr>
            <a:r>
              <a:rPr lang="en" sz="1000">
                <a:solidFill>
                  <a:srgbClr val="FF0000"/>
                </a:solidFill>
              </a:rPr>
              <a:t>fc2 (Dense)              	            (None, 256)           	65792	 </a:t>
            </a:r>
            <a:endParaRPr sz="1000">
              <a:solidFill>
                <a:srgbClr val="FF0000"/>
              </a:solidFill>
            </a:endParaRPr>
          </a:p>
          <a:p>
            <a:pPr indent="0" lvl="0" marL="0" rtl="0" algn="l">
              <a:lnSpc>
                <a:spcPct val="100000"/>
              </a:lnSpc>
              <a:spcBef>
                <a:spcPts val="0"/>
              </a:spcBef>
              <a:spcAft>
                <a:spcPts val="0"/>
              </a:spcAft>
              <a:buClr>
                <a:schemeClr val="dk1"/>
              </a:buClr>
              <a:buSzPts val="1100"/>
              <a:buFont typeface="Arial"/>
              <a:buNone/>
            </a:pPr>
            <a:r>
              <a:rPr lang="en" sz="1000">
                <a:solidFill>
                  <a:srgbClr val="FF0000"/>
                </a:solidFill>
              </a:rPr>
              <a:t>output (Dense)           	            (None, 700)           	179900    </a:t>
            </a:r>
            <a:endParaRPr sz="1000">
              <a:solidFill>
                <a:srgbClr val="FF0000"/>
              </a:solidFill>
            </a:endParaRPr>
          </a:p>
          <a:p>
            <a:pPr indent="0" lvl="0" marL="0" rtl="0" algn="l">
              <a:lnSpc>
                <a:spcPct val="100000"/>
              </a:lnSpc>
              <a:spcBef>
                <a:spcPts val="0"/>
              </a:spcBef>
              <a:spcAft>
                <a:spcPts val="0"/>
              </a:spcAft>
              <a:buNone/>
            </a:pPr>
            <a:r>
              <a:rPr lang="en" sz="1000"/>
              <a:t>=================================================================</a:t>
            </a:r>
            <a:endParaRPr sz="1000"/>
          </a:p>
          <a:p>
            <a:pPr indent="0" lvl="0" marL="0" rtl="0" algn="l">
              <a:lnSpc>
                <a:spcPct val="100000"/>
              </a:lnSpc>
              <a:spcBef>
                <a:spcPts val="0"/>
              </a:spcBef>
              <a:spcAft>
                <a:spcPts val="0"/>
              </a:spcAft>
              <a:buClr>
                <a:schemeClr val="dk1"/>
              </a:buClr>
              <a:buSzPts val="1100"/>
              <a:buFont typeface="Arial"/>
              <a:buNone/>
            </a:pPr>
            <a:r>
              <a:rPr lang="en" sz="1000"/>
              <a:t>Total params: 21,383,164</a:t>
            </a:r>
            <a:endParaRPr sz="1000"/>
          </a:p>
          <a:p>
            <a:pPr indent="0" lvl="0" marL="0" rtl="0" algn="l">
              <a:lnSpc>
                <a:spcPct val="100000"/>
              </a:lnSpc>
              <a:spcBef>
                <a:spcPts val="0"/>
              </a:spcBef>
              <a:spcAft>
                <a:spcPts val="0"/>
              </a:spcAft>
              <a:buClr>
                <a:schemeClr val="dk1"/>
              </a:buClr>
              <a:buSzPts val="1100"/>
              <a:buFont typeface="Arial"/>
              <a:buNone/>
            </a:pPr>
            <a:r>
              <a:rPr lang="en" sz="1000"/>
              <a:t>Trainable params: 21,383,164</a:t>
            </a:r>
            <a:endParaRPr sz="1000"/>
          </a:p>
          <a:p>
            <a:pPr indent="0" lvl="0" marL="0" rtl="0" algn="l">
              <a:lnSpc>
                <a:spcPct val="100000"/>
              </a:lnSpc>
              <a:spcBef>
                <a:spcPts val="0"/>
              </a:spcBef>
              <a:spcAft>
                <a:spcPts val="0"/>
              </a:spcAft>
              <a:buClr>
                <a:schemeClr val="dk1"/>
              </a:buClr>
              <a:buSzPts val="1100"/>
              <a:buFont typeface="Arial"/>
              <a:buNone/>
            </a:pPr>
            <a:r>
              <a:rPr lang="en" sz="1000"/>
              <a:t>Non-trainable params: 0</a:t>
            </a:r>
            <a:endParaRPr sz="1000"/>
          </a:p>
          <a:p>
            <a:pPr indent="0" lvl="0" marL="0" rtl="0" algn="l">
              <a:lnSpc>
                <a:spcPct val="100000"/>
              </a:lnSpc>
              <a:spcBef>
                <a:spcPts val="0"/>
              </a:spcBef>
              <a:spcAft>
                <a:spcPts val="0"/>
              </a:spcAft>
              <a:buClr>
                <a:schemeClr val="dk1"/>
              </a:buClr>
              <a:buSzPts val="1100"/>
              <a:buFont typeface="Arial"/>
              <a:buNone/>
            </a:pPr>
            <a:r>
              <a:rPr lang="en" sz="1000"/>
              <a:t>______________________________________________________________</a:t>
            </a:r>
            <a:r>
              <a:rPr lang="en" sz="1200"/>
              <a:t>___</a:t>
            </a:r>
            <a:endParaRPr sz="1200"/>
          </a:p>
          <a:p>
            <a:pPr indent="0" lvl="0" marL="0" rtl="0" algn="l">
              <a:spcBef>
                <a:spcPts val="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260" name="Google Shape;260;p46"/>
          <p:cNvPicPr preferRelativeResize="0"/>
          <p:nvPr/>
        </p:nvPicPr>
        <p:blipFill>
          <a:blip r:embed="rId3">
            <a:alphaModFix/>
          </a:blip>
          <a:stretch>
            <a:fillRect/>
          </a:stretch>
        </p:blipFill>
        <p:spPr>
          <a:xfrm>
            <a:off x="5966200" y="672050"/>
            <a:ext cx="3060575" cy="341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7"/>
          <p:cNvSpPr txBox="1"/>
          <p:nvPr>
            <p:ph type="title"/>
          </p:nvPr>
        </p:nvSpPr>
        <p:spPr>
          <a:xfrm>
            <a:off x="311700" y="505225"/>
            <a:ext cx="8520600" cy="4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2.ResNet50</a:t>
            </a:r>
            <a:r>
              <a:rPr lang="en" sz="1800"/>
              <a:t>:  It contains skipped connections, which solves the problem of training deep networks and vanishing gradients. </a:t>
            </a:r>
            <a:endParaRPr sz="1800"/>
          </a:p>
        </p:txBody>
      </p:sp>
      <p:pic>
        <p:nvPicPr>
          <p:cNvPr id="266" name="Google Shape;266;p47"/>
          <p:cNvPicPr preferRelativeResize="0"/>
          <p:nvPr/>
        </p:nvPicPr>
        <p:blipFill>
          <a:blip r:embed="rId3">
            <a:alphaModFix/>
          </a:blip>
          <a:stretch>
            <a:fillRect/>
          </a:stretch>
        </p:blipFill>
        <p:spPr>
          <a:xfrm>
            <a:off x="3117475" y="1403025"/>
            <a:ext cx="2825124" cy="2315625"/>
          </a:xfrm>
          <a:prstGeom prst="rect">
            <a:avLst/>
          </a:prstGeom>
          <a:noFill/>
          <a:ln>
            <a:noFill/>
          </a:ln>
        </p:spPr>
      </p:pic>
      <p:sp>
        <p:nvSpPr>
          <p:cNvPr id="267" name="Google Shape;267;p47"/>
          <p:cNvSpPr txBox="1"/>
          <p:nvPr/>
        </p:nvSpPr>
        <p:spPr>
          <a:xfrm>
            <a:off x="1544950" y="4121050"/>
            <a:ext cx="54261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Fig: Residual learning- building block</a:t>
            </a:r>
            <a:endParaRPr/>
          </a:p>
        </p:txBody>
      </p:sp>
      <p:sp>
        <p:nvSpPr>
          <p:cNvPr id="268" name="Google Shape;268;p47"/>
          <p:cNvSpPr txBox="1"/>
          <p:nvPr/>
        </p:nvSpPr>
        <p:spPr>
          <a:xfrm>
            <a:off x="608650" y="809300"/>
            <a:ext cx="8073000" cy="11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8"/>
          <p:cNvSpPr txBox="1"/>
          <p:nvPr/>
        </p:nvSpPr>
        <p:spPr>
          <a:xfrm>
            <a:off x="178975" y="56525"/>
            <a:ext cx="6095100" cy="480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a:p>
            <a:pPr indent="0" lvl="0" marL="0" rtl="0" algn="l">
              <a:spcBef>
                <a:spcPts val="0"/>
              </a:spcBef>
              <a:spcAft>
                <a:spcPts val="0"/>
              </a:spcAft>
              <a:buNone/>
            </a:pPr>
            <a:r>
              <a:rPr lang="en" sz="600"/>
              <a:t>__________________________________________________________________________________________________________________________________________</a:t>
            </a:r>
            <a:endParaRPr sz="600"/>
          </a:p>
          <a:p>
            <a:pPr indent="0" lvl="0" marL="0" rtl="0" algn="l">
              <a:spcBef>
                <a:spcPts val="0"/>
              </a:spcBef>
              <a:spcAft>
                <a:spcPts val="0"/>
              </a:spcAft>
              <a:buNone/>
            </a:pPr>
            <a:r>
              <a:rPr lang="en" sz="1000"/>
              <a:t>Layer (type)                	                   Output Shape     	Param # 	Connected to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input_2 (InputLayer)        	(None, None, None, 3 0                                       	 </a:t>
            </a:r>
            <a:endParaRPr sz="1000"/>
          </a:p>
          <a:p>
            <a:pPr indent="0" lvl="0" marL="0" rtl="0" algn="l">
              <a:spcBef>
                <a:spcPts val="0"/>
              </a:spcBef>
              <a:spcAft>
                <a:spcPts val="0"/>
              </a:spcAft>
              <a:buNone/>
            </a:pPr>
            <a:r>
              <a:rPr lang="en" sz="1000"/>
              <a:t>conv1_pad (ZeroPadding2D)      (None, None, None, 3 0       	              input_2[0][0]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activation_49 (Activation)  	(None, None, None, 2 0       	              add_16[0][0]                	 </a:t>
            </a:r>
            <a:endParaRPr sz="1000"/>
          </a:p>
          <a:p>
            <a:pPr indent="0" lvl="0" marL="0" rtl="0" algn="l">
              <a:spcBef>
                <a:spcPts val="0"/>
              </a:spcBef>
              <a:spcAft>
                <a:spcPts val="0"/>
              </a:spcAft>
              <a:buNone/>
            </a:pPr>
            <a:r>
              <a:rPr lang="en" sz="1000"/>
              <a:t>avg_pool (AveragePooling2D) 	(None, None, None, 2 0       	              activation_49[0][0]         	    </a:t>
            </a:r>
            <a:endParaRPr sz="1000"/>
          </a:p>
          <a:p>
            <a:pPr indent="0" lvl="0" marL="0" rtl="0" algn="l">
              <a:spcBef>
                <a:spcPts val="0"/>
              </a:spcBef>
              <a:spcAft>
                <a:spcPts val="0"/>
              </a:spcAft>
              <a:buNone/>
            </a:pPr>
            <a:r>
              <a:rPr lang="en" sz="1000">
                <a:solidFill>
                  <a:srgbClr val="FF0000"/>
                </a:solidFill>
              </a:rPr>
              <a:t>global_average_pooling2d_1      (Glo (None, 2048)     	0       	              avg_pool[0][0]              	 </a:t>
            </a:r>
            <a:endParaRPr sz="1000">
              <a:solidFill>
                <a:srgbClr val="FF0000"/>
              </a:solidFill>
            </a:endParaRPr>
          </a:p>
          <a:p>
            <a:pPr indent="0" lvl="0" marL="0" rtl="0" algn="l">
              <a:spcBef>
                <a:spcPts val="0"/>
              </a:spcBef>
              <a:spcAft>
                <a:spcPts val="0"/>
              </a:spcAft>
              <a:buNone/>
            </a:pPr>
            <a:r>
              <a:rPr lang="en" sz="1000">
                <a:solidFill>
                  <a:srgbClr val="FF0000"/>
                </a:solidFill>
              </a:rPr>
              <a:t>fc-1 (Dense)                    	(None, 512)      	1049088 	 global_average_pooling2d_1[0][0]</a:t>
            </a:r>
            <a:endParaRPr sz="1000">
              <a:solidFill>
                <a:srgbClr val="FF0000"/>
              </a:solidFill>
            </a:endParaRPr>
          </a:p>
          <a:p>
            <a:pPr indent="0" lvl="0" marL="0" rtl="0" algn="l">
              <a:spcBef>
                <a:spcPts val="0"/>
              </a:spcBef>
              <a:spcAft>
                <a:spcPts val="0"/>
              </a:spcAft>
              <a:buNone/>
            </a:pPr>
            <a:r>
              <a:rPr lang="en" sz="1000">
                <a:solidFill>
                  <a:srgbClr val="FF0000"/>
                </a:solidFill>
              </a:rPr>
              <a:t>dropout_1 (Dropout)         	(None, 512)      	0       	                           fc-1[0][0]                  	 </a:t>
            </a:r>
            <a:endParaRPr sz="1000">
              <a:solidFill>
                <a:srgbClr val="FF0000"/>
              </a:solidFill>
            </a:endParaRPr>
          </a:p>
          <a:p>
            <a:pPr indent="0" lvl="0" marL="0" rtl="0" algn="l">
              <a:spcBef>
                <a:spcPts val="0"/>
              </a:spcBef>
              <a:spcAft>
                <a:spcPts val="0"/>
              </a:spcAft>
              <a:buNone/>
            </a:pPr>
            <a:r>
              <a:rPr lang="en" sz="1000">
                <a:solidFill>
                  <a:srgbClr val="FF0000"/>
                </a:solidFill>
              </a:rPr>
              <a:t>fc-2 (Dense)                	             (None, 256)      	131328  	              dropout_1[0][0]             	 </a:t>
            </a:r>
            <a:endParaRPr sz="1000">
              <a:solidFill>
                <a:srgbClr val="FF0000"/>
              </a:solidFill>
            </a:endParaRPr>
          </a:p>
          <a:p>
            <a:pPr indent="0" lvl="0" marL="0" rtl="0" algn="l">
              <a:spcBef>
                <a:spcPts val="0"/>
              </a:spcBef>
              <a:spcAft>
                <a:spcPts val="0"/>
              </a:spcAft>
              <a:buNone/>
            </a:pPr>
            <a:r>
              <a:rPr lang="en" sz="1000">
                <a:solidFill>
                  <a:srgbClr val="FF0000"/>
                </a:solidFill>
              </a:rPr>
              <a:t>dropout_2 (Dropout)         	(None, 256)      	0       	                           fc-2[0][0]                  	 </a:t>
            </a:r>
            <a:endParaRPr sz="1000">
              <a:solidFill>
                <a:srgbClr val="FF0000"/>
              </a:solidFill>
            </a:endParaRPr>
          </a:p>
          <a:p>
            <a:pPr indent="0" lvl="0" marL="0" rtl="0" algn="l">
              <a:spcBef>
                <a:spcPts val="0"/>
              </a:spcBef>
              <a:spcAft>
                <a:spcPts val="0"/>
              </a:spcAft>
              <a:buNone/>
            </a:pPr>
            <a:r>
              <a:rPr lang="en" sz="1000">
                <a:solidFill>
                  <a:srgbClr val="FF0000"/>
                </a:solidFill>
              </a:rPr>
              <a:t>output_layer (Dense)        	(None, 700)      	179900  	              dropout_2[0][0]          </a:t>
            </a:r>
            <a:r>
              <a:rPr lang="en" sz="1000"/>
              <a:t>   	 </a:t>
            </a:r>
            <a:endParaRPr sz="1000"/>
          </a:p>
          <a:p>
            <a:pPr indent="0" lvl="0" marL="0" rtl="0" algn="l">
              <a:spcBef>
                <a:spcPts val="0"/>
              </a:spcBef>
              <a:spcAft>
                <a:spcPts val="0"/>
              </a:spcAft>
              <a:buNone/>
            </a:pPr>
            <a:r>
              <a:rPr lang="en" sz="1000"/>
              <a:t>==================================================================================================</a:t>
            </a:r>
            <a:endParaRPr sz="1000"/>
          </a:p>
          <a:p>
            <a:pPr indent="0" lvl="0" marL="0" rtl="0" algn="l">
              <a:spcBef>
                <a:spcPts val="0"/>
              </a:spcBef>
              <a:spcAft>
                <a:spcPts val="0"/>
              </a:spcAft>
              <a:buNone/>
            </a:pPr>
            <a:r>
              <a:rPr lang="en" sz="1000"/>
              <a:t>Total params: 24,948,028</a:t>
            </a:r>
            <a:endParaRPr sz="1000"/>
          </a:p>
          <a:p>
            <a:pPr indent="0" lvl="0" marL="0" rtl="0" algn="l">
              <a:spcBef>
                <a:spcPts val="0"/>
              </a:spcBef>
              <a:spcAft>
                <a:spcPts val="0"/>
              </a:spcAft>
              <a:buNone/>
            </a:pPr>
            <a:r>
              <a:rPr lang="en" sz="1000"/>
              <a:t>Trainable params: 24,894,908</a:t>
            </a:r>
            <a:endParaRPr sz="1000"/>
          </a:p>
          <a:p>
            <a:pPr indent="0" lvl="0" marL="0" rtl="0" algn="l">
              <a:spcBef>
                <a:spcPts val="0"/>
              </a:spcBef>
              <a:spcAft>
                <a:spcPts val="0"/>
              </a:spcAft>
              <a:buNone/>
            </a:pPr>
            <a:r>
              <a:rPr lang="en" sz="1000"/>
              <a:t>Non-trainable params: 53,120</a:t>
            </a:r>
            <a:endParaRPr sz="1000"/>
          </a:p>
          <a:p>
            <a:pPr indent="0" lvl="0" marL="0" rtl="0" algn="l">
              <a:spcBef>
                <a:spcPts val="0"/>
              </a:spcBef>
              <a:spcAft>
                <a:spcPts val="0"/>
              </a:spcAft>
              <a:buNone/>
            </a:pPr>
            <a:r>
              <a:rPr lang="en" sz="1000"/>
              <a:t>__________________________________________________________________________________________________</a:t>
            </a:r>
            <a:endParaRPr sz="1000"/>
          </a:p>
          <a:p>
            <a:pPr indent="0" lvl="0" marL="0" rtl="0" algn="l">
              <a:spcBef>
                <a:spcPts val="0"/>
              </a:spcBef>
              <a:spcAft>
                <a:spcPts val="0"/>
              </a:spcAft>
              <a:buNone/>
            </a:pPr>
            <a:r>
              <a:t/>
            </a:r>
            <a:endParaRPr sz="1000"/>
          </a:p>
        </p:txBody>
      </p:sp>
      <p:pic>
        <p:nvPicPr>
          <p:cNvPr id="274" name="Google Shape;274;p48"/>
          <p:cNvPicPr preferRelativeResize="0"/>
          <p:nvPr/>
        </p:nvPicPr>
        <p:blipFill>
          <a:blip r:embed="rId3">
            <a:alphaModFix/>
          </a:blip>
          <a:stretch>
            <a:fillRect/>
          </a:stretch>
        </p:blipFill>
        <p:spPr>
          <a:xfrm>
            <a:off x="6274075" y="1304400"/>
            <a:ext cx="2698700" cy="2515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 as feature learners</a:t>
            </a:r>
            <a:endParaRPr/>
          </a:p>
        </p:txBody>
      </p:sp>
      <p:sp>
        <p:nvSpPr>
          <p:cNvPr id="280" name="Google Shape;280;p49"/>
          <p:cNvSpPr txBox="1"/>
          <p:nvPr>
            <p:ph idx="1" type="body"/>
          </p:nvPr>
        </p:nvSpPr>
        <p:spPr>
          <a:xfrm>
            <a:off x="311700" y="1180725"/>
            <a:ext cx="5886900" cy="3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Discriminator model</a:t>
            </a:r>
            <a:endParaRPr b="1">
              <a:solidFill>
                <a:srgbClr val="000000"/>
              </a:solidFill>
            </a:endParaRPr>
          </a:p>
          <a:p>
            <a:pPr indent="0" lvl="0" marL="0" rtl="0" algn="l">
              <a:spcBef>
                <a:spcPts val="1600"/>
              </a:spcBef>
              <a:spcAft>
                <a:spcPts val="1600"/>
              </a:spcAft>
              <a:buNone/>
            </a:pPr>
            <a:r>
              <a:t/>
            </a:r>
            <a:endParaRPr/>
          </a:p>
        </p:txBody>
      </p:sp>
      <p:pic>
        <p:nvPicPr>
          <p:cNvPr id="281" name="Google Shape;281;p49"/>
          <p:cNvPicPr preferRelativeResize="0"/>
          <p:nvPr/>
        </p:nvPicPr>
        <p:blipFill>
          <a:blip r:embed="rId3">
            <a:alphaModFix/>
          </a:blip>
          <a:stretch>
            <a:fillRect/>
          </a:stretch>
        </p:blipFill>
        <p:spPr>
          <a:xfrm>
            <a:off x="507800" y="1643525"/>
            <a:ext cx="4918300" cy="2854375"/>
          </a:xfrm>
          <a:prstGeom prst="rect">
            <a:avLst/>
          </a:prstGeom>
          <a:noFill/>
          <a:ln>
            <a:noFill/>
          </a:ln>
        </p:spPr>
      </p:pic>
      <p:sp>
        <p:nvSpPr>
          <p:cNvPr id="282" name="Google Shape;282;p49"/>
          <p:cNvSpPr txBox="1"/>
          <p:nvPr/>
        </p:nvSpPr>
        <p:spPr>
          <a:xfrm>
            <a:off x="5614500" y="1460250"/>
            <a:ext cx="3529500" cy="11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t>optimizer = RMSprop(lr=0.0008, clipvalue=1.0,decay=6e-8)</a:t>
            </a:r>
            <a:endParaRPr sz="1000"/>
          </a:p>
          <a:p>
            <a:pPr indent="0" lvl="0" marL="0" rtl="0" algn="l">
              <a:spcBef>
                <a:spcPts val="0"/>
              </a:spcBef>
              <a:spcAft>
                <a:spcPts val="0"/>
              </a:spcAft>
              <a:buClr>
                <a:schemeClr val="dk1"/>
              </a:buClr>
              <a:buSzPts val="1100"/>
              <a:buFont typeface="Arial"/>
              <a:buNone/>
            </a:pPr>
            <a:r>
              <a:rPr lang="en" sz="1000"/>
              <a:t>self.DM = Sequential()</a:t>
            </a:r>
            <a:endParaRPr sz="1000"/>
          </a:p>
          <a:p>
            <a:pPr indent="0" lvl="0" marL="0" rtl="0" algn="l">
              <a:spcBef>
                <a:spcPts val="0"/>
              </a:spcBef>
              <a:spcAft>
                <a:spcPts val="0"/>
              </a:spcAft>
              <a:buClr>
                <a:schemeClr val="dk1"/>
              </a:buClr>
              <a:buSzPts val="1100"/>
              <a:buFont typeface="Arial"/>
              <a:buNone/>
            </a:pPr>
            <a:r>
              <a:rPr lang="en" sz="1000"/>
              <a:t>self.DM.add(self.discriminator())</a:t>
            </a:r>
            <a:endParaRPr sz="1000"/>
          </a:p>
          <a:p>
            <a:pPr indent="0" lvl="0" marL="0" rtl="0" algn="l">
              <a:spcBef>
                <a:spcPts val="0"/>
              </a:spcBef>
              <a:spcAft>
                <a:spcPts val="0"/>
              </a:spcAft>
              <a:buClr>
                <a:schemeClr val="dk1"/>
              </a:buClr>
              <a:buSzPts val="1100"/>
              <a:buFont typeface="Arial"/>
              <a:buNone/>
            </a:pPr>
            <a:r>
              <a:rPr lang="en" sz="1000"/>
              <a:t>self.DM.compile(loss='binary_crossentropy',optimizer=optimizer,metrics=['accuracy'])</a:t>
            </a:r>
            <a:endParaRPr sz="1000"/>
          </a:p>
          <a:p>
            <a:pPr indent="0" lvl="0" marL="0" rtl="0" algn="l">
              <a:spcBef>
                <a:spcPts val="0"/>
              </a:spcBef>
              <a:spcAft>
                <a:spcPts val="0"/>
              </a:spcAft>
              <a:buNone/>
            </a:pPr>
            <a:r>
              <a:t/>
            </a:r>
            <a:endParaRPr sz="1000"/>
          </a:p>
        </p:txBody>
      </p:sp>
      <p:sp>
        <p:nvSpPr>
          <p:cNvPr id="283" name="Google Shape;283;p49"/>
          <p:cNvSpPr txBox="1"/>
          <p:nvPr/>
        </p:nvSpPr>
        <p:spPr>
          <a:xfrm>
            <a:off x="802400" y="4620350"/>
            <a:ext cx="55674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Fig: Discriminator model training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0"/>
          <p:cNvSpPr txBox="1"/>
          <p:nvPr>
            <p:ph type="title"/>
          </p:nvPr>
        </p:nvSpPr>
        <p:spPr>
          <a:xfrm>
            <a:off x="311700" y="3225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800"/>
              <a:t>Adversarial Model</a:t>
            </a:r>
            <a:endParaRPr b="1" sz="1800"/>
          </a:p>
          <a:p>
            <a:pPr indent="0" lvl="0" marL="0" rtl="0" algn="l">
              <a:spcBef>
                <a:spcPts val="400"/>
              </a:spcBef>
              <a:spcAft>
                <a:spcPts val="0"/>
              </a:spcAft>
              <a:buNone/>
            </a:pPr>
            <a:r>
              <a:t/>
            </a:r>
            <a:endParaRPr/>
          </a:p>
        </p:txBody>
      </p:sp>
      <p:pic>
        <p:nvPicPr>
          <p:cNvPr id="289" name="Google Shape;289;p50"/>
          <p:cNvPicPr preferRelativeResize="0"/>
          <p:nvPr/>
        </p:nvPicPr>
        <p:blipFill>
          <a:blip r:embed="rId3">
            <a:alphaModFix/>
          </a:blip>
          <a:stretch>
            <a:fillRect/>
          </a:stretch>
        </p:blipFill>
        <p:spPr>
          <a:xfrm>
            <a:off x="124100" y="1839924"/>
            <a:ext cx="5339675" cy="1706525"/>
          </a:xfrm>
          <a:prstGeom prst="rect">
            <a:avLst/>
          </a:prstGeom>
          <a:noFill/>
          <a:ln>
            <a:noFill/>
          </a:ln>
        </p:spPr>
      </p:pic>
      <p:sp>
        <p:nvSpPr>
          <p:cNvPr id="290" name="Google Shape;290;p50"/>
          <p:cNvSpPr txBox="1"/>
          <p:nvPr/>
        </p:nvSpPr>
        <p:spPr>
          <a:xfrm>
            <a:off x="5605100" y="979100"/>
            <a:ext cx="3344100" cy="36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t>optimizer = RMSprop(lr=0.0004, clipvalue=1.0, decay=3e-8)</a:t>
            </a:r>
            <a:endParaRPr sz="1000"/>
          </a:p>
          <a:p>
            <a:pPr indent="0" lvl="0" marL="0" rtl="0" algn="l">
              <a:spcBef>
                <a:spcPts val="0"/>
              </a:spcBef>
              <a:spcAft>
                <a:spcPts val="0"/>
              </a:spcAft>
              <a:buClr>
                <a:schemeClr val="dk1"/>
              </a:buClr>
              <a:buSzPts val="1100"/>
              <a:buFont typeface="Arial"/>
              <a:buNone/>
            </a:pPr>
            <a:r>
              <a:rPr lang="en" sz="1000"/>
              <a:t>self.AM = Sequential()</a:t>
            </a:r>
            <a:endParaRPr sz="1000"/>
          </a:p>
          <a:p>
            <a:pPr indent="0" lvl="0" marL="0" rtl="0" algn="l">
              <a:spcBef>
                <a:spcPts val="0"/>
              </a:spcBef>
              <a:spcAft>
                <a:spcPts val="0"/>
              </a:spcAft>
              <a:buClr>
                <a:schemeClr val="dk1"/>
              </a:buClr>
              <a:buSzPts val="1100"/>
              <a:buFont typeface="Arial"/>
              <a:buNone/>
            </a:pPr>
            <a:r>
              <a:rPr lang="en" sz="1000"/>
              <a:t>self.AM.add(self.generator())</a:t>
            </a:r>
            <a:endParaRPr sz="1000"/>
          </a:p>
          <a:p>
            <a:pPr indent="0" lvl="0" marL="0" rtl="0" algn="l">
              <a:spcBef>
                <a:spcPts val="0"/>
              </a:spcBef>
              <a:spcAft>
                <a:spcPts val="0"/>
              </a:spcAft>
              <a:buClr>
                <a:schemeClr val="dk1"/>
              </a:buClr>
              <a:buSzPts val="1100"/>
              <a:buFont typeface="Arial"/>
              <a:buNone/>
            </a:pPr>
            <a:r>
              <a:rPr lang="en" sz="1000"/>
              <a:t>self.AM.add(self.discriminator())</a:t>
            </a:r>
            <a:endParaRPr sz="1000"/>
          </a:p>
          <a:p>
            <a:pPr indent="0" lvl="0" marL="0" rtl="0" algn="l">
              <a:spcBef>
                <a:spcPts val="0"/>
              </a:spcBef>
              <a:spcAft>
                <a:spcPts val="0"/>
              </a:spcAft>
              <a:buClr>
                <a:schemeClr val="dk1"/>
              </a:buClr>
              <a:buSzPts val="1100"/>
              <a:buFont typeface="Arial"/>
              <a:buNone/>
            </a:pPr>
            <a:r>
              <a:rPr lang="en" sz="1000"/>
              <a:t>self.AM.compile(loss='binary_crossentropy', optimizer=optimizer,metrics=['accuracy'])</a:t>
            </a:r>
            <a:endParaRPr sz="1000"/>
          </a:p>
        </p:txBody>
      </p:sp>
      <p:sp>
        <p:nvSpPr>
          <p:cNvPr id="291" name="Google Shape;291;p50"/>
          <p:cNvSpPr txBox="1"/>
          <p:nvPr/>
        </p:nvSpPr>
        <p:spPr>
          <a:xfrm>
            <a:off x="1293938" y="3763100"/>
            <a:ext cx="3000000" cy="3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Fig: Adversarial model training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DCGAN generator model:</a:t>
            </a:r>
            <a:endParaRPr b="1"/>
          </a:p>
        </p:txBody>
      </p:sp>
      <p:pic>
        <p:nvPicPr>
          <p:cNvPr id="297" name="Google Shape;297;p51"/>
          <p:cNvPicPr preferRelativeResize="0"/>
          <p:nvPr/>
        </p:nvPicPr>
        <p:blipFill>
          <a:blip r:embed="rId3">
            <a:alphaModFix/>
          </a:blip>
          <a:stretch>
            <a:fillRect/>
          </a:stretch>
        </p:blipFill>
        <p:spPr>
          <a:xfrm>
            <a:off x="881088" y="1158875"/>
            <a:ext cx="7134225" cy="3457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DCGAN discriminator model:</a:t>
            </a:r>
            <a:endParaRPr b="1"/>
          </a:p>
          <a:p>
            <a:pPr indent="0" lvl="0" marL="0" rtl="0" algn="l">
              <a:spcBef>
                <a:spcPts val="0"/>
              </a:spcBef>
              <a:spcAft>
                <a:spcPts val="0"/>
              </a:spcAft>
              <a:buNone/>
            </a:pPr>
            <a:r>
              <a:t/>
            </a:r>
            <a:endParaRPr/>
          </a:p>
        </p:txBody>
      </p:sp>
      <p:pic>
        <p:nvPicPr>
          <p:cNvPr id="303" name="Google Shape;303;p52"/>
          <p:cNvPicPr preferRelativeResize="0"/>
          <p:nvPr/>
        </p:nvPicPr>
        <p:blipFill>
          <a:blip r:embed="rId3">
            <a:alphaModFix/>
          </a:blip>
          <a:stretch>
            <a:fillRect/>
          </a:stretch>
        </p:blipFill>
        <p:spPr>
          <a:xfrm>
            <a:off x="962750" y="1192625"/>
            <a:ext cx="7048500" cy="3421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53"/>
          <p:cNvPicPr preferRelativeResize="0"/>
          <p:nvPr/>
        </p:nvPicPr>
        <p:blipFill>
          <a:blip r:embed="rId3">
            <a:alphaModFix/>
          </a:blip>
          <a:stretch>
            <a:fillRect/>
          </a:stretch>
        </p:blipFill>
        <p:spPr>
          <a:xfrm>
            <a:off x="3246025" y="142975"/>
            <a:ext cx="2296875" cy="1733550"/>
          </a:xfrm>
          <a:prstGeom prst="rect">
            <a:avLst/>
          </a:prstGeom>
          <a:noFill/>
          <a:ln>
            <a:noFill/>
          </a:ln>
        </p:spPr>
      </p:pic>
      <p:pic>
        <p:nvPicPr>
          <p:cNvPr id="309" name="Google Shape;309;p53"/>
          <p:cNvPicPr preferRelativeResize="0"/>
          <p:nvPr/>
        </p:nvPicPr>
        <p:blipFill>
          <a:blip r:embed="rId4">
            <a:alphaModFix/>
          </a:blip>
          <a:stretch>
            <a:fillRect/>
          </a:stretch>
        </p:blipFill>
        <p:spPr>
          <a:xfrm>
            <a:off x="436675" y="142975"/>
            <a:ext cx="2198800" cy="1733550"/>
          </a:xfrm>
          <a:prstGeom prst="rect">
            <a:avLst/>
          </a:prstGeom>
          <a:noFill/>
          <a:ln>
            <a:noFill/>
          </a:ln>
        </p:spPr>
      </p:pic>
      <p:pic>
        <p:nvPicPr>
          <p:cNvPr id="310" name="Google Shape;310;p53"/>
          <p:cNvPicPr preferRelativeResize="0"/>
          <p:nvPr/>
        </p:nvPicPr>
        <p:blipFill>
          <a:blip r:embed="rId5">
            <a:alphaModFix/>
          </a:blip>
          <a:stretch>
            <a:fillRect/>
          </a:stretch>
        </p:blipFill>
        <p:spPr>
          <a:xfrm>
            <a:off x="657125" y="2396675"/>
            <a:ext cx="2561900" cy="2133825"/>
          </a:xfrm>
          <a:prstGeom prst="rect">
            <a:avLst/>
          </a:prstGeom>
          <a:noFill/>
          <a:ln>
            <a:noFill/>
          </a:ln>
        </p:spPr>
      </p:pic>
      <p:sp>
        <p:nvSpPr>
          <p:cNvPr id="311" name="Google Shape;311;p53"/>
          <p:cNvSpPr txBox="1"/>
          <p:nvPr/>
        </p:nvSpPr>
        <p:spPr>
          <a:xfrm>
            <a:off x="433550" y="1876525"/>
            <a:ext cx="23058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Original images</a:t>
            </a:r>
            <a:endParaRPr/>
          </a:p>
        </p:txBody>
      </p:sp>
      <p:pic>
        <p:nvPicPr>
          <p:cNvPr id="312" name="Google Shape;312;p53"/>
          <p:cNvPicPr preferRelativeResize="0"/>
          <p:nvPr/>
        </p:nvPicPr>
        <p:blipFill>
          <a:blip r:embed="rId6">
            <a:alphaModFix/>
          </a:blip>
          <a:stretch>
            <a:fillRect/>
          </a:stretch>
        </p:blipFill>
        <p:spPr>
          <a:xfrm>
            <a:off x="6096000" y="142975"/>
            <a:ext cx="2561900" cy="1585975"/>
          </a:xfrm>
          <a:prstGeom prst="rect">
            <a:avLst/>
          </a:prstGeom>
          <a:noFill/>
          <a:ln>
            <a:noFill/>
          </a:ln>
        </p:spPr>
      </p:pic>
      <p:sp>
        <p:nvSpPr>
          <p:cNvPr id="313" name="Google Shape;313;p53"/>
          <p:cNvSpPr txBox="1"/>
          <p:nvPr/>
        </p:nvSpPr>
        <p:spPr>
          <a:xfrm>
            <a:off x="3565000" y="1876525"/>
            <a:ext cx="19017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After 40 steps</a:t>
            </a:r>
            <a:endParaRPr/>
          </a:p>
        </p:txBody>
      </p:sp>
      <p:sp>
        <p:nvSpPr>
          <p:cNvPr id="314" name="Google Shape;314;p53"/>
          <p:cNvSpPr txBox="1"/>
          <p:nvPr/>
        </p:nvSpPr>
        <p:spPr>
          <a:xfrm>
            <a:off x="6494100" y="1852575"/>
            <a:ext cx="14745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After 120 steps</a:t>
            </a:r>
            <a:endParaRPr/>
          </a:p>
        </p:txBody>
      </p:sp>
      <p:sp>
        <p:nvSpPr>
          <p:cNvPr id="315" name="Google Shape;315;p53"/>
          <p:cNvSpPr txBox="1"/>
          <p:nvPr/>
        </p:nvSpPr>
        <p:spPr>
          <a:xfrm>
            <a:off x="1301150" y="4530500"/>
            <a:ext cx="1474500" cy="42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After 160 steps</a:t>
            </a:r>
            <a:endParaRPr/>
          </a:p>
        </p:txBody>
      </p:sp>
      <p:pic>
        <p:nvPicPr>
          <p:cNvPr id="316" name="Google Shape;316;p53"/>
          <p:cNvPicPr preferRelativeResize="0"/>
          <p:nvPr/>
        </p:nvPicPr>
        <p:blipFill>
          <a:blip r:embed="rId7">
            <a:alphaModFix/>
          </a:blip>
          <a:stretch>
            <a:fillRect/>
          </a:stretch>
        </p:blipFill>
        <p:spPr>
          <a:xfrm>
            <a:off x="4644675" y="2398900"/>
            <a:ext cx="3323925" cy="2239250"/>
          </a:xfrm>
          <a:prstGeom prst="rect">
            <a:avLst/>
          </a:prstGeom>
          <a:noFill/>
          <a:ln>
            <a:noFill/>
          </a:ln>
        </p:spPr>
      </p:pic>
      <p:sp>
        <p:nvSpPr>
          <p:cNvPr id="317" name="Google Shape;317;p53"/>
          <p:cNvSpPr txBox="1"/>
          <p:nvPr/>
        </p:nvSpPr>
        <p:spPr>
          <a:xfrm>
            <a:off x="4882650" y="4742300"/>
            <a:ext cx="34647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Fig: discriminator loss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Writer dependent classification</a:t>
            </a:r>
            <a:endParaRPr/>
          </a:p>
        </p:txBody>
      </p:sp>
      <p:pic>
        <p:nvPicPr>
          <p:cNvPr id="323" name="Google Shape;323;p54"/>
          <p:cNvPicPr preferRelativeResize="0"/>
          <p:nvPr/>
        </p:nvPicPr>
        <p:blipFill>
          <a:blip r:embed="rId3">
            <a:alphaModFix/>
          </a:blip>
          <a:stretch>
            <a:fillRect/>
          </a:stretch>
        </p:blipFill>
        <p:spPr>
          <a:xfrm>
            <a:off x="233375" y="1490677"/>
            <a:ext cx="8677275" cy="2531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rPr>
              <a:t>C.Writer dependent classification</a:t>
            </a:r>
            <a:endParaRPr sz="2800">
              <a:solidFill>
                <a:srgbClr val="000000"/>
              </a:solidFill>
            </a:endParaRPr>
          </a:p>
        </p:txBody>
      </p:sp>
      <p:sp>
        <p:nvSpPr>
          <p:cNvPr id="329" name="Google Shape;329;p55"/>
          <p:cNvSpPr txBox="1"/>
          <p:nvPr/>
        </p:nvSpPr>
        <p:spPr>
          <a:xfrm>
            <a:off x="311700" y="103320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t>Feature extractor function φ(.) is representation of network at last layer before softmax. (φ(X) </a:t>
            </a:r>
            <a:r>
              <a:rPr lang="en" sz="1800">
                <a:latin typeface="Lobster"/>
                <a:ea typeface="Lobster"/>
                <a:cs typeface="Lobster"/>
                <a:sym typeface="Lobster"/>
              </a:rPr>
              <a:t>E</a:t>
            </a:r>
            <a:r>
              <a:rPr lang="en" sz="1800"/>
              <a:t> R</a:t>
            </a:r>
            <a:r>
              <a:rPr baseline="30000" lang="en" sz="1800"/>
              <a:t>2048</a:t>
            </a:r>
            <a:r>
              <a:rPr lang="en" sz="1800"/>
              <a:t>)</a:t>
            </a:r>
            <a:endParaRPr sz="1800"/>
          </a:p>
        </p:txBody>
      </p:sp>
      <p:graphicFrame>
        <p:nvGraphicFramePr>
          <p:cNvPr id="330" name="Google Shape;330;p55"/>
          <p:cNvGraphicFramePr/>
          <p:nvPr/>
        </p:nvGraphicFramePr>
        <p:xfrm>
          <a:off x="5220175" y="1938300"/>
          <a:ext cx="3000000" cy="3000000"/>
        </p:xfrm>
        <a:graphic>
          <a:graphicData uri="http://schemas.openxmlformats.org/drawingml/2006/table">
            <a:tbl>
              <a:tblPr>
                <a:noFill/>
                <a:tableStyleId>{6B159E6C-F7BE-42A0-A9D1-2683CF507A39}</a:tableStyleId>
              </a:tblPr>
              <a:tblGrid>
                <a:gridCol w="918400"/>
              </a:tblGrid>
              <a:tr h="48180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634825">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graphicFrame>
        <p:nvGraphicFramePr>
          <p:cNvPr id="331" name="Google Shape;331;p55"/>
          <p:cNvGraphicFramePr/>
          <p:nvPr/>
        </p:nvGraphicFramePr>
        <p:xfrm>
          <a:off x="645675" y="2200700"/>
          <a:ext cx="3000000" cy="3000000"/>
        </p:xfrm>
        <a:graphic>
          <a:graphicData uri="http://schemas.openxmlformats.org/drawingml/2006/table">
            <a:tbl>
              <a:tblPr>
                <a:noFill/>
                <a:tableStyleId>{6B159E6C-F7BE-42A0-A9D1-2683CF507A39}</a:tableStyleId>
              </a:tblPr>
              <a:tblGrid>
                <a:gridCol w="382850"/>
              </a:tblGrid>
              <a:tr h="572700">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332" name="Google Shape;332;p55"/>
          <p:cNvGraphicFramePr/>
          <p:nvPr/>
        </p:nvGraphicFramePr>
        <p:xfrm>
          <a:off x="489450" y="1979575"/>
          <a:ext cx="3000000" cy="3000000"/>
        </p:xfrm>
        <a:graphic>
          <a:graphicData uri="http://schemas.openxmlformats.org/drawingml/2006/table">
            <a:tbl>
              <a:tblPr>
                <a:noFill/>
                <a:tableStyleId>{6B159E6C-F7BE-42A0-A9D1-2683CF507A39}</a:tableStyleId>
              </a:tblPr>
              <a:tblGrid>
                <a:gridCol w="1455650"/>
                <a:gridCol w="1716550"/>
              </a:tblGrid>
              <a:tr h="15692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graphicFrame>
        <p:nvGraphicFramePr>
          <p:cNvPr id="333" name="Google Shape;333;p55"/>
          <p:cNvGraphicFramePr/>
          <p:nvPr/>
        </p:nvGraphicFramePr>
        <p:xfrm>
          <a:off x="1110475" y="2200700"/>
          <a:ext cx="3000000" cy="3000000"/>
        </p:xfrm>
        <a:graphic>
          <a:graphicData uri="http://schemas.openxmlformats.org/drawingml/2006/table">
            <a:tbl>
              <a:tblPr>
                <a:noFill/>
                <a:tableStyleId>{6B159E6C-F7BE-42A0-A9D1-2683CF507A39}</a:tableStyleId>
              </a:tblPr>
              <a:tblGrid>
                <a:gridCol w="382850"/>
              </a:tblGrid>
              <a:tr h="572700">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334" name="Google Shape;334;p55"/>
          <p:cNvGraphicFramePr/>
          <p:nvPr/>
        </p:nvGraphicFramePr>
        <p:xfrm>
          <a:off x="2079375" y="2200700"/>
          <a:ext cx="3000000" cy="3000000"/>
        </p:xfrm>
        <a:graphic>
          <a:graphicData uri="http://schemas.openxmlformats.org/drawingml/2006/table">
            <a:tbl>
              <a:tblPr>
                <a:noFill/>
                <a:tableStyleId>{6B159E6C-F7BE-42A0-A9D1-2683CF507A39}</a:tableStyleId>
              </a:tblPr>
              <a:tblGrid>
                <a:gridCol w="382850"/>
              </a:tblGrid>
              <a:tr h="572700">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335" name="Google Shape;335;p55"/>
          <p:cNvGraphicFramePr/>
          <p:nvPr/>
        </p:nvGraphicFramePr>
        <p:xfrm>
          <a:off x="2557125" y="2200700"/>
          <a:ext cx="3000000" cy="3000000"/>
        </p:xfrm>
        <a:graphic>
          <a:graphicData uri="http://schemas.openxmlformats.org/drawingml/2006/table">
            <a:tbl>
              <a:tblPr>
                <a:noFill/>
                <a:tableStyleId>{6B159E6C-F7BE-42A0-A9D1-2683CF507A39}</a:tableStyleId>
              </a:tblPr>
              <a:tblGrid>
                <a:gridCol w="382850"/>
              </a:tblGrid>
              <a:tr h="572700">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336" name="Google Shape;336;p55"/>
          <p:cNvGraphicFramePr/>
          <p:nvPr/>
        </p:nvGraphicFramePr>
        <p:xfrm>
          <a:off x="5220175" y="3462700"/>
          <a:ext cx="3000000" cy="3000000"/>
        </p:xfrm>
        <a:graphic>
          <a:graphicData uri="http://schemas.openxmlformats.org/drawingml/2006/table">
            <a:tbl>
              <a:tblPr>
                <a:noFill/>
                <a:tableStyleId>{6B159E6C-F7BE-42A0-A9D1-2683CF507A39}</a:tableStyleId>
              </a:tblPr>
              <a:tblGrid>
                <a:gridCol w="918400"/>
              </a:tblGrid>
              <a:tr h="5511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51150">
                <a:tc>
                  <a:txBody>
                    <a:bodyPr/>
                    <a:lstStyle/>
                    <a:p>
                      <a:pPr indent="0" lvl="0" marL="0" rtl="0" algn="l">
                        <a:spcBef>
                          <a:spcPts val="0"/>
                        </a:spcBef>
                        <a:spcAft>
                          <a:spcPts val="0"/>
                        </a:spcAft>
                        <a:buNone/>
                      </a:pPr>
                      <a:r>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337" name="Google Shape;337;p55"/>
          <p:cNvSpPr txBox="1"/>
          <p:nvPr/>
        </p:nvSpPr>
        <p:spPr>
          <a:xfrm>
            <a:off x="635975" y="1912625"/>
            <a:ext cx="8574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24          30</a:t>
            </a:r>
            <a:endParaRPr sz="1000"/>
          </a:p>
        </p:txBody>
      </p:sp>
      <p:sp>
        <p:nvSpPr>
          <p:cNvPr id="338" name="Google Shape;338;p55"/>
          <p:cNvSpPr txBox="1"/>
          <p:nvPr/>
        </p:nvSpPr>
        <p:spPr>
          <a:xfrm>
            <a:off x="983750" y="2990150"/>
            <a:ext cx="3348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999999"/>
                </a:solidFill>
                <a:latin typeface="Comfortaa"/>
                <a:ea typeface="Comfortaa"/>
                <a:cs typeface="Comfortaa"/>
                <a:sym typeface="Comfortaa"/>
              </a:rPr>
              <a:t>E</a:t>
            </a:r>
            <a:endParaRPr sz="2400">
              <a:solidFill>
                <a:srgbClr val="999999"/>
              </a:solidFill>
              <a:latin typeface="Comfortaa"/>
              <a:ea typeface="Comfortaa"/>
              <a:cs typeface="Comfortaa"/>
              <a:sym typeface="Comfortaa"/>
            </a:endParaRPr>
          </a:p>
        </p:txBody>
      </p:sp>
      <p:sp>
        <p:nvSpPr>
          <p:cNvPr id="339" name="Google Shape;339;p55"/>
          <p:cNvSpPr txBox="1"/>
          <p:nvPr/>
        </p:nvSpPr>
        <p:spPr>
          <a:xfrm>
            <a:off x="2331875" y="2952750"/>
            <a:ext cx="4464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999999"/>
                </a:solidFill>
                <a:latin typeface="Comfortaa"/>
                <a:ea typeface="Comfortaa"/>
                <a:cs typeface="Comfortaa"/>
                <a:sym typeface="Comfortaa"/>
              </a:rPr>
              <a:t>D</a:t>
            </a:r>
            <a:endParaRPr sz="2400">
              <a:solidFill>
                <a:srgbClr val="999999"/>
              </a:solidFill>
              <a:latin typeface="Comfortaa"/>
              <a:ea typeface="Comfortaa"/>
              <a:cs typeface="Comfortaa"/>
              <a:sym typeface="Comfortaa"/>
            </a:endParaRPr>
          </a:p>
        </p:txBody>
      </p:sp>
      <p:sp>
        <p:nvSpPr>
          <p:cNvPr id="340" name="Google Shape;340;p55"/>
          <p:cNvSpPr txBox="1"/>
          <p:nvPr/>
        </p:nvSpPr>
        <p:spPr>
          <a:xfrm>
            <a:off x="2126375" y="1912625"/>
            <a:ext cx="8574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24          30 </a:t>
            </a:r>
            <a:endParaRPr sz="1000"/>
          </a:p>
        </p:txBody>
      </p:sp>
      <p:sp>
        <p:nvSpPr>
          <p:cNvPr id="341" name="Google Shape;341;p55"/>
          <p:cNvSpPr txBox="1"/>
          <p:nvPr/>
        </p:nvSpPr>
        <p:spPr>
          <a:xfrm>
            <a:off x="635975" y="2200700"/>
            <a:ext cx="5466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real</a:t>
            </a:r>
            <a:endParaRPr sz="1000"/>
          </a:p>
        </p:txBody>
      </p:sp>
      <p:sp>
        <p:nvSpPr>
          <p:cNvPr id="342" name="Google Shape;342;p55"/>
          <p:cNvSpPr txBox="1"/>
          <p:nvPr/>
        </p:nvSpPr>
        <p:spPr>
          <a:xfrm>
            <a:off x="1110475" y="2200700"/>
            <a:ext cx="4464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000">
                <a:solidFill>
                  <a:srgbClr val="000000"/>
                </a:solidFill>
              </a:rPr>
              <a:t>forg</a:t>
            </a:r>
            <a:endParaRPr/>
          </a:p>
        </p:txBody>
      </p:sp>
      <p:sp>
        <p:nvSpPr>
          <p:cNvPr id="343" name="Google Shape;343;p55"/>
          <p:cNvSpPr txBox="1"/>
          <p:nvPr/>
        </p:nvSpPr>
        <p:spPr>
          <a:xfrm>
            <a:off x="2079375" y="2200700"/>
            <a:ext cx="5466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000">
                <a:solidFill>
                  <a:srgbClr val="000000"/>
                </a:solidFill>
              </a:rPr>
              <a:t>real</a:t>
            </a:r>
            <a:endParaRPr/>
          </a:p>
        </p:txBody>
      </p:sp>
      <p:sp>
        <p:nvSpPr>
          <p:cNvPr id="344" name="Google Shape;344;p55"/>
          <p:cNvSpPr txBox="1"/>
          <p:nvPr/>
        </p:nvSpPr>
        <p:spPr>
          <a:xfrm>
            <a:off x="2557125" y="2200700"/>
            <a:ext cx="6672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000">
                <a:solidFill>
                  <a:srgbClr val="000000"/>
                </a:solidFill>
              </a:rPr>
              <a:t>forg</a:t>
            </a:r>
            <a:endParaRPr/>
          </a:p>
        </p:txBody>
      </p:sp>
      <p:sp>
        <p:nvSpPr>
          <p:cNvPr id="345" name="Google Shape;345;p55"/>
          <p:cNvSpPr txBox="1"/>
          <p:nvPr/>
        </p:nvSpPr>
        <p:spPr>
          <a:xfrm>
            <a:off x="892575" y="3715375"/>
            <a:ext cx="6426600" cy="7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300</a:t>
            </a:r>
            <a:endParaRPr/>
          </a:p>
        </p:txBody>
      </p:sp>
      <p:sp>
        <p:nvSpPr>
          <p:cNvPr id="346" name="Google Shape;346;p55"/>
          <p:cNvSpPr txBox="1"/>
          <p:nvPr/>
        </p:nvSpPr>
        <p:spPr>
          <a:xfrm>
            <a:off x="2409975" y="3707175"/>
            <a:ext cx="5466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531</a:t>
            </a:r>
            <a:endParaRPr/>
          </a:p>
        </p:txBody>
      </p:sp>
      <p:sp>
        <p:nvSpPr>
          <p:cNvPr id="347" name="Google Shape;347;p55"/>
          <p:cNvSpPr txBox="1"/>
          <p:nvPr/>
        </p:nvSpPr>
        <p:spPr>
          <a:xfrm>
            <a:off x="5154650" y="2971575"/>
            <a:ext cx="28116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Training set</a:t>
            </a:r>
            <a:endParaRPr/>
          </a:p>
        </p:txBody>
      </p:sp>
      <p:sp>
        <p:nvSpPr>
          <p:cNvPr id="348" name="Google Shape;348;p55"/>
          <p:cNvSpPr txBox="1"/>
          <p:nvPr/>
        </p:nvSpPr>
        <p:spPr>
          <a:xfrm>
            <a:off x="5154650" y="4465075"/>
            <a:ext cx="1171500" cy="9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000000"/>
                </a:solidFill>
              </a:rPr>
              <a:t>Testing set</a:t>
            </a:r>
            <a:endParaRPr>
              <a:solidFill>
                <a:srgbClr val="000000"/>
              </a:solidFill>
            </a:endParaRPr>
          </a:p>
          <a:p>
            <a:pPr indent="0" lvl="0" marL="0" rtl="0" algn="l">
              <a:spcBef>
                <a:spcPts val="0"/>
              </a:spcBef>
              <a:spcAft>
                <a:spcPts val="0"/>
              </a:spcAft>
              <a:buNone/>
            </a:pPr>
            <a:r>
              <a:t/>
            </a:r>
            <a:endParaRPr/>
          </a:p>
        </p:txBody>
      </p:sp>
      <p:cxnSp>
        <p:nvCxnSpPr>
          <p:cNvPr id="349" name="Google Shape;349;p55"/>
          <p:cNvCxnSpPr>
            <a:stCxn id="341" idx="2"/>
          </p:cNvCxnSpPr>
          <p:nvPr/>
        </p:nvCxnSpPr>
        <p:spPr>
          <a:xfrm rot="-5400000">
            <a:off x="2773925" y="132350"/>
            <a:ext cx="560700" cy="4290000"/>
          </a:xfrm>
          <a:prstGeom prst="curvedConnector4">
            <a:avLst>
              <a:gd fmla="val -42469" name="adj1"/>
              <a:gd fmla="val 53185" name="adj2"/>
            </a:avLst>
          </a:prstGeom>
          <a:noFill/>
          <a:ln cap="flat" cmpd="sng" w="9525">
            <a:solidFill>
              <a:srgbClr val="666666"/>
            </a:solidFill>
            <a:prstDash val="solid"/>
            <a:round/>
            <a:headEnd len="med" w="med" type="none"/>
            <a:tailEnd len="med" w="med" type="none"/>
          </a:ln>
        </p:spPr>
      </p:cxnSp>
      <p:cxnSp>
        <p:nvCxnSpPr>
          <p:cNvPr id="350" name="Google Shape;350;p55"/>
          <p:cNvCxnSpPr/>
          <p:nvPr/>
        </p:nvCxnSpPr>
        <p:spPr>
          <a:xfrm>
            <a:off x="806075" y="2568875"/>
            <a:ext cx="4415400" cy="1179900"/>
          </a:xfrm>
          <a:prstGeom prst="bentConnector3">
            <a:avLst>
              <a:gd fmla="val 190" name="adj1"/>
            </a:avLst>
          </a:prstGeom>
          <a:noFill/>
          <a:ln cap="flat" cmpd="sng" w="9525">
            <a:solidFill>
              <a:srgbClr val="666666"/>
            </a:solidFill>
            <a:prstDash val="solid"/>
            <a:round/>
            <a:headEnd len="med" w="med" type="none"/>
            <a:tailEnd len="med" w="med" type="none"/>
          </a:ln>
        </p:spPr>
      </p:cxnSp>
      <p:cxnSp>
        <p:nvCxnSpPr>
          <p:cNvPr id="351" name="Google Shape;351;p55"/>
          <p:cNvCxnSpPr>
            <a:stCxn id="342" idx="2"/>
          </p:cNvCxnSpPr>
          <p:nvPr/>
        </p:nvCxnSpPr>
        <p:spPr>
          <a:xfrm flipH="1" rot="-5400000">
            <a:off x="2380825" y="1510550"/>
            <a:ext cx="1793700" cy="3888000"/>
          </a:xfrm>
          <a:prstGeom prst="bentConnector2">
            <a:avLst/>
          </a:prstGeom>
          <a:noFill/>
          <a:ln cap="flat" cmpd="sng" w="9525">
            <a:solidFill>
              <a:srgbClr val="999999"/>
            </a:solidFill>
            <a:prstDash val="solid"/>
            <a:round/>
            <a:headEnd len="med" w="med" type="none"/>
            <a:tailEnd len="med" w="med" type="none"/>
          </a:ln>
        </p:spPr>
      </p:cxnSp>
      <p:cxnSp>
        <p:nvCxnSpPr>
          <p:cNvPr id="352" name="Google Shape;352;p55"/>
          <p:cNvCxnSpPr/>
          <p:nvPr/>
        </p:nvCxnSpPr>
        <p:spPr>
          <a:xfrm>
            <a:off x="2253650" y="2599575"/>
            <a:ext cx="2990400" cy="290100"/>
          </a:xfrm>
          <a:prstGeom prst="bentConnector3">
            <a:avLst>
              <a:gd fmla="val -370" name="adj1"/>
            </a:avLst>
          </a:prstGeom>
          <a:noFill/>
          <a:ln cap="flat" cmpd="sng" w="9525">
            <a:solidFill>
              <a:srgbClr val="666666"/>
            </a:solidFill>
            <a:prstDash val="solid"/>
            <a:round/>
            <a:headEnd len="med" w="med" type="none"/>
            <a:tailEnd len="med" w="med" type="none"/>
          </a:ln>
        </p:spPr>
      </p:cxnSp>
      <p:sp>
        <p:nvSpPr>
          <p:cNvPr id="353" name="Google Shape;353;p55"/>
          <p:cNvSpPr txBox="1"/>
          <p:nvPr/>
        </p:nvSpPr>
        <p:spPr>
          <a:xfrm>
            <a:off x="4752925" y="1653675"/>
            <a:ext cx="446400" cy="3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14</a:t>
            </a:r>
            <a:endParaRPr/>
          </a:p>
        </p:txBody>
      </p:sp>
      <p:sp>
        <p:nvSpPr>
          <p:cNvPr id="354" name="Google Shape;354;p55"/>
          <p:cNvSpPr txBox="1"/>
          <p:nvPr/>
        </p:nvSpPr>
        <p:spPr>
          <a:xfrm>
            <a:off x="4752925" y="3360700"/>
            <a:ext cx="6672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355" name="Google Shape;355;p55"/>
          <p:cNvSpPr txBox="1"/>
          <p:nvPr/>
        </p:nvSpPr>
        <p:spPr>
          <a:xfrm>
            <a:off x="4468575" y="2523550"/>
            <a:ext cx="64989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14x531</a:t>
            </a:r>
            <a:endParaRPr/>
          </a:p>
        </p:txBody>
      </p:sp>
      <p:sp>
        <p:nvSpPr>
          <p:cNvPr id="356" name="Google Shape;356;p55"/>
          <p:cNvSpPr txBox="1"/>
          <p:nvPr/>
        </p:nvSpPr>
        <p:spPr>
          <a:xfrm>
            <a:off x="4747775" y="4023475"/>
            <a:ext cx="64989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30</a:t>
            </a:r>
            <a:endParaRPr/>
          </a:p>
        </p:txBody>
      </p:sp>
      <p:sp>
        <p:nvSpPr>
          <p:cNvPr id="357" name="Google Shape;357;p55"/>
          <p:cNvSpPr txBox="1"/>
          <p:nvPr/>
        </p:nvSpPr>
        <p:spPr>
          <a:xfrm>
            <a:off x="6097550" y="1826675"/>
            <a:ext cx="11715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class:1</a:t>
            </a:r>
            <a:endParaRPr/>
          </a:p>
        </p:txBody>
      </p:sp>
      <p:sp>
        <p:nvSpPr>
          <p:cNvPr id="358" name="Google Shape;358;p55"/>
          <p:cNvSpPr txBox="1"/>
          <p:nvPr/>
        </p:nvSpPr>
        <p:spPr>
          <a:xfrm>
            <a:off x="6119875" y="2510300"/>
            <a:ext cx="22203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000000"/>
                </a:solidFill>
              </a:rPr>
              <a:t>class:0</a:t>
            </a:r>
            <a:endParaRPr>
              <a:solidFill>
                <a:srgbClr val="000000"/>
              </a:solidFill>
            </a:endParaRPr>
          </a:p>
          <a:p>
            <a:pPr indent="0" lvl="0" marL="0" rtl="0" algn="l">
              <a:spcBef>
                <a:spcPts val="0"/>
              </a:spcBef>
              <a:spcAft>
                <a:spcPts val="0"/>
              </a:spcAft>
              <a:buNone/>
            </a:pPr>
            <a:r>
              <a:t/>
            </a:r>
            <a:endParaRPr/>
          </a:p>
        </p:txBody>
      </p:sp>
      <p:sp>
        <p:nvSpPr>
          <p:cNvPr id="359" name="Google Shape;359;p55"/>
          <p:cNvSpPr txBox="1"/>
          <p:nvPr/>
        </p:nvSpPr>
        <p:spPr>
          <a:xfrm>
            <a:off x="6138575" y="3530350"/>
            <a:ext cx="8574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000000"/>
                </a:solidFill>
              </a:rPr>
              <a:t>class:1</a:t>
            </a:r>
            <a:endParaRPr>
              <a:solidFill>
                <a:srgbClr val="000000"/>
              </a:solidFill>
            </a:endParaRPr>
          </a:p>
          <a:p>
            <a:pPr indent="0" lvl="0" marL="0" rtl="0" algn="l">
              <a:spcBef>
                <a:spcPts val="0"/>
              </a:spcBef>
              <a:spcAft>
                <a:spcPts val="0"/>
              </a:spcAft>
              <a:buNone/>
            </a:pPr>
            <a:r>
              <a:t/>
            </a:r>
            <a:endParaRPr/>
          </a:p>
        </p:txBody>
      </p:sp>
      <p:sp>
        <p:nvSpPr>
          <p:cNvPr id="360" name="Google Shape;360;p55"/>
          <p:cNvSpPr txBox="1"/>
          <p:nvPr/>
        </p:nvSpPr>
        <p:spPr>
          <a:xfrm>
            <a:off x="6138575" y="4065900"/>
            <a:ext cx="7677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000000"/>
                </a:solidFill>
              </a:rPr>
              <a:t>class:0</a:t>
            </a:r>
            <a:endParaRPr>
              <a:solidFill>
                <a:srgbClr val="000000"/>
              </a:solidFill>
            </a:endParaRPr>
          </a:p>
          <a:p>
            <a:pPr indent="0" lvl="0" marL="0" rtl="0" algn="l">
              <a:spcBef>
                <a:spcPts val="0"/>
              </a:spcBef>
              <a:spcAft>
                <a:spcPts val="0"/>
              </a:spcAft>
              <a:buNone/>
            </a:pPr>
            <a:r>
              <a:t/>
            </a:r>
            <a:endParaRPr/>
          </a:p>
        </p:txBody>
      </p:sp>
      <p:sp>
        <p:nvSpPr>
          <p:cNvPr id="361" name="Google Shape;361;p55"/>
          <p:cNvSpPr txBox="1"/>
          <p:nvPr/>
        </p:nvSpPr>
        <p:spPr>
          <a:xfrm>
            <a:off x="6832275" y="3548825"/>
            <a:ext cx="5466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X:0</a:t>
            </a:r>
            <a:endParaRPr/>
          </a:p>
        </p:txBody>
      </p:sp>
      <p:sp>
        <p:nvSpPr>
          <p:cNvPr id="362" name="Google Shape;362;p55"/>
          <p:cNvSpPr txBox="1"/>
          <p:nvPr/>
        </p:nvSpPr>
        <p:spPr>
          <a:xfrm>
            <a:off x="6832050" y="4083550"/>
            <a:ext cx="5466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000000"/>
                </a:solidFill>
              </a:rPr>
              <a:t>Y:1</a:t>
            </a:r>
            <a:endParaRPr>
              <a:solidFill>
                <a:srgbClr val="000000"/>
              </a:solidFill>
            </a:endParaRPr>
          </a:p>
          <a:p>
            <a:pPr indent="0" lvl="0" marL="0" rtl="0" algn="l">
              <a:spcBef>
                <a:spcPts val="0"/>
              </a:spcBef>
              <a:spcAft>
                <a:spcPts val="0"/>
              </a:spcAft>
              <a:buNone/>
            </a:pPr>
            <a:r>
              <a:t/>
            </a:r>
            <a:endParaRPr/>
          </a:p>
        </p:txBody>
      </p:sp>
      <p:sp>
        <p:nvSpPr>
          <p:cNvPr id="363" name="Google Shape;363;p55"/>
          <p:cNvSpPr txBox="1"/>
          <p:nvPr/>
        </p:nvSpPr>
        <p:spPr>
          <a:xfrm>
            <a:off x="7378650" y="3530350"/>
            <a:ext cx="16476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FRR=X/10</a:t>
            </a:r>
            <a:endParaRPr/>
          </a:p>
        </p:txBody>
      </p:sp>
      <p:sp>
        <p:nvSpPr>
          <p:cNvPr id="364" name="Google Shape;364;p55"/>
          <p:cNvSpPr txBox="1"/>
          <p:nvPr/>
        </p:nvSpPr>
        <p:spPr>
          <a:xfrm>
            <a:off x="7354550" y="4088200"/>
            <a:ext cx="10710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000000"/>
                </a:solidFill>
              </a:rPr>
              <a:t>FAR=Y/30</a:t>
            </a:r>
            <a:endParaRPr>
              <a:solidFill>
                <a:srgbClr val="000000"/>
              </a:solidFill>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400"/>
              <a:t>M. Tech Major project</a:t>
            </a:r>
            <a:endParaRPr b="1" sz="2400"/>
          </a:p>
        </p:txBody>
      </p:sp>
      <p:sp>
        <p:nvSpPr>
          <p:cNvPr id="126" name="Google Shape;126;p29"/>
          <p:cNvSpPr txBox="1"/>
          <p:nvPr>
            <p:ph idx="1" type="body"/>
          </p:nvPr>
        </p:nvSpPr>
        <p:spPr>
          <a:xfrm>
            <a:off x="311700" y="1152475"/>
            <a:ext cx="8520600" cy="67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000000"/>
                </a:solidFill>
              </a:rPr>
              <a:t>Signature Verification using Deep </a:t>
            </a:r>
            <a:r>
              <a:rPr b="1" lang="en">
                <a:solidFill>
                  <a:srgbClr val="000000"/>
                </a:solidFill>
              </a:rPr>
              <a:t>Convolutional</a:t>
            </a:r>
            <a:r>
              <a:rPr b="1" lang="en">
                <a:solidFill>
                  <a:srgbClr val="000000"/>
                </a:solidFill>
              </a:rPr>
              <a:t> Neural Networks</a:t>
            </a:r>
            <a:endParaRPr b="1">
              <a:solidFill>
                <a:srgbClr val="000000"/>
              </a:solidFill>
            </a:endParaRPr>
          </a:p>
        </p:txBody>
      </p:sp>
      <p:pic>
        <p:nvPicPr>
          <p:cNvPr id="127" name="Google Shape;127;p29"/>
          <p:cNvPicPr preferRelativeResize="0"/>
          <p:nvPr/>
        </p:nvPicPr>
        <p:blipFill>
          <a:blip r:embed="rId3">
            <a:alphaModFix/>
          </a:blip>
          <a:stretch>
            <a:fillRect/>
          </a:stretch>
        </p:blipFill>
        <p:spPr>
          <a:xfrm>
            <a:off x="1628550" y="1669275"/>
            <a:ext cx="5306350" cy="3270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6"/>
          <p:cNvSpPr txBox="1"/>
          <p:nvPr>
            <p:ph type="title"/>
          </p:nvPr>
        </p:nvSpPr>
        <p:spPr>
          <a:xfrm>
            <a:off x="468200" y="107000"/>
            <a:ext cx="8297100" cy="13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Results</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lang="en" sz="2400"/>
              <a:t>1. GPDS960 Dataset</a:t>
            </a:r>
            <a:endParaRPr sz="2400"/>
          </a:p>
          <a:p>
            <a:pPr indent="0" lvl="0" marL="0" rtl="0" algn="l">
              <a:spcBef>
                <a:spcPts val="0"/>
              </a:spcBef>
              <a:spcAft>
                <a:spcPts val="0"/>
              </a:spcAft>
              <a:buNone/>
            </a:pPr>
            <a:r>
              <a:t/>
            </a:r>
            <a:endParaRPr b="1" sz="2400"/>
          </a:p>
        </p:txBody>
      </p:sp>
      <p:graphicFrame>
        <p:nvGraphicFramePr>
          <p:cNvPr id="370" name="Google Shape;370;p56"/>
          <p:cNvGraphicFramePr/>
          <p:nvPr/>
        </p:nvGraphicFramePr>
        <p:xfrm>
          <a:off x="613075" y="2074025"/>
          <a:ext cx="3000000" cy="3000000"/>
        </p:xfrm>
        <a:graphic>
          <a:graphicData uri="http://schemas.openxmlformats.org/drawingml/2006/table">
            <a:tbl>
              <a:tblPr>
                <a:noFill/>
                <a:tableStyleId>{6B159E6C-F7BE-42A0-A9D1-2683CF507A39}</a:tableStyleId>
              </a:tblPr>
              <a:tblGrid>
                <a:gridCol w="2319325"/>
                <a:gridCol w="1195625"/>
                <a:gridCol w="1503325"/>
                <a:gridCol w="1423025"/>
                <a:gridCol w="1610325"/>
              </a:tblGrid>
              <a:tr h="428675">
                <a:tc>
                  <a:txBody>
                    <a:bodyPr/>
                    <a:lstStyle/>
                    <a:p>
                      <a:pPr indent="0" lvl="0" marL="0" rtl="0" algn="ctr">
                        <a:spcBef>
                          <a:spcPts val="0"/>
                        </a:spcBef>
                        <a:spcAft>
                          <a:spcPts val="0"/>
                        </a:spcAft>
                        <a:buNone/>
                      </a:pPr>
                      <a:r>
                        <a:rPr b="1" lang="en"/>
                        <a:t>Dataset</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Features</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WD Classifier</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FRR</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FAR</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8675">
                <a:tc>
                  <a:txBody>
                    <a:bodyPr/>
                    <a:lstStyle/>
                    <a:p>
                      <a:pPr indent="0" lvl="0" marL="0" rtl="0" algn="ctr">
                        <a:spcBef>
                          <a:spcPts val="0"/>
                        </a:spcBef>
                        <a:spcAft>
                          <a:spcPts val="0"/>
                        </a:spcAft>
                        <a:buNone/>
                      </a:pPr>
                      <a:r>
                        <a:rPr lang="en"/>
                        <a:t>GPD960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CNN</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SVM (linear)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2.52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15.18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4350">
                <a:tc>
                  <a:txBody>
                    <a:bodyPr/>
                    <a:lstStyle/>
                    <a:p>
                      <a:pPr indent="0" lvl="0" marL="0" rtl="0" algn="ctr">
                        <a:spcBef>
                          <a:spcPts val="0"/>
                        </a:spcBef>
                        <a:spcAft>
                          <a:spcPts val="0"/>
                        </a:spcAft>
                        <a:buClr>
                          <a:srgbClr val="000000"/>
                        </a:buClr>
                        <a:buSzPts val="1100"/>
                        <a:buFont typeface="Arial"/>
                        <a:buNone/>
                      </a:pPr>
                      <a:r>
                        <a:rPr lang="en">
                          <a:solidFill>
                            <a:srgbClr val="000000"/>
                          </a:solidFill>
                        </a:rPr>
                        <a:t>GPD</a:t>
                      </a:r>
                      <a:r>
                        <a:rPr lang="en"/>
                        <a:t>960</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100">
                          <a:solidFill>
                            <a:srgbClr val="000000"/>
                          </a:solidFill>
                        </a:rPr>
                        <a:t>CNN</a:t>
                      </a:r>
                      <a:endParaRPr sz="1100">
                        <a:solidFill>
                          <a:srgbClr val="000000"/>
                        </a:solidFill>
                      </a:endParaRPr>
                    </a:p>
                    <a:p>
                      <a:pPr indent="0" lvl="0" marL="0" rtl="0" algn="ctr">
                        <a:spcBef>
                          <a:spcPts val="0"/>
                        </a:spcBef>
                        <a:spcAft>
                          <a:spcPts val="0"/>
                        </a:spcAft>
                        <a:buNone/>
                      </a:pPr>
                      <a:r>
                        <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rgbClr val="000000"/>
                          </a:solidFill>
                        </a:rPr>
                        <a:t>SVM (rbf)</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2.26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14.06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4350">
                <a:tc>
                  <a:txBody>
                    <a:bodyPr/>
                    <a:lstStyle/>
                    <a:p>
                      <a:pPr indent="0" lvl="0" marL="0" rtl="0" algn="ctr">
                        <a:spcBef>
                          <a:spcPts val="0"/>
                        </a:spcBef>
                        <a:spcAft>
                          <a:spcPts val="0"/>
                        </a:spcAft>
                        <a:buClr>
                          <a:srgbClr val="000000"/>
                        </a:buClr>
                        <a:buSzPts val="1100"/>
                        <a:buFont typeface="Arial"/>
                        <a:buNone/>
                      </a:pPr>
                      <a:r>
                        <a:rPr lang="en">
                          <a:solidFill>
                            <a:srgbClr val="000000"/>
                          </a:solidFill>
                        </a:rPr>
                        <a:t>GPD</a:t>
                      </a:r>
                      <a:r>
                        <a:rPr lang="en"/>
                        <a:t>S960</a:t>
                      </a:r>
                      <a:endParaRPr>
                        <a:solidFill>
                          <a:srgbClr val="0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100">
                          <a:solidFill>
                            <a:srgbClr val="000000"/>
                          </a:solidFill>
                        </a:rPr>
                        <a:t>CNN</a:t>
                      </a:r>
                      <a:endParaRPr sz="1100">
                        <a:solidFill>
                          <a:srgbClr val="000000"/>
                        </a:solidFill>
                      </a:endParaRPr>
                    </a:p>
                    <a:p>
                      <a:pPr indent="0" lvl="0" marL="0" rtl="0" algn="ctr">
                        <a:spcBef>
                          <a:spcPts val="0"/>
                        </a:spcBef>
                        <a:spcAft>
                          <a:spcPts val="0"/>
                        </a:spcAft>
                        <a:buNone/>
                      </a:pPr>
                      <a:r>
                        <a:t/>
                      </a:r>
                      <a:endParaRPr sz="1100">
                        <a:solidFill>
                          <a:srgbClr val="0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a:solidFill>
                            <a:srgbClr val="000000"/>
                          </a:solidFill>
                        </a:rPr>
                        <a:t>SVM</a:t>
                      </a:r>
                      <a:r>
                        <a:rPr lang="en"/>
                        <a:t>(Adaboost</a:t>
                      </a:r>
                      <a:r>
                        <a:rPr lang="en">
                          <a:solidFill>
                            <a:srgbClr val="000000"/>
                          </a:solidFill>
                        </a:rPr>
                        <a:t>)</a:t>
                      </a:r>
                      <a:endParaRPr>
                        <a:solidFill>
                          <a:srgbClr val="0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3.85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11.28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graphicFrame>
        <p:nvGraphicFramePr>
          <p:cNvPr id="375" name="Google Shape;375;p57"/>
          <p:cNvGraphicFramePr/>
          <p:nvPr/>
        </p:nvGraphicFramePr>
        <p:xfrm>
          <a:off x="623838" y="849175"/>
          <a:ext cx="3000000" cy="3000000"/>
        </p:xfrm>
        <a:graphic>
          <a:graphicData uri="http://schemas.openxmlformats.org/drawingml/2006/table">
            <a:tbl>
              <a:tblPr>
                <a:noFill/>
                <a:tableStyleId>{6B159E6C-F7BE-42A0-A9D1-2683CF507A39}</a:tableStyleId>
              </a:tblPr>
              <a:tblGrid>
                <a:gridCol w="2319325"/>
                <a:gridCol w="1195625"/>
                <a:gridCol w="1503325"/>
                <a:gridCol w="1423025"/>
                <a:gridCol w="1610325"/>
              </a:tblGrid>
              <a:tr h="428675">
                <a:tc>
                  <a:txBody>
                    <a:bodyPr/>
                    <a:lstStyle/>
                    <a:p>
                      <a:pPr indent="0" lvl="0" marL="0" rtl="0" algn="ctr">
                        <a:spcBef>
                          <a:spcPts val="0"/>
                        </a:spcBef>
                        <a:spcAft>
                          <a:spcPts val="0"/>
                        </a:spcAft>
                        <a:buNone/>
                      </a:pPr>
                      <a:r>
                        <a:rPr b="1" lang="en"/>
                        <a:t>Dataset</a:t>
                      </a:r>
                      <a:endParaRPr b="1">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Features</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WD Classifier</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FRR</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FAR</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8675">
                <a:tc>
                  <a:txBody>
                    <a:bodyPr/>
                    <a:lstStyle/>
                    <a:p>
                      <a:pPr indent="0" lvl="0" marL="0" rtl="0" algn="ctr">
                        <a:spcBef>
                          <a:spcPts val="0"/>
                        </a:spcBef>
                        <a:spcAft>
                          <a:spcPts val="0"/>
                        </a:spcAft>
                        <a:buNone/>
                      </a:pPr>
                      <a:r>
                        <a:rPr lang="en">
                          <a:solidFill>
                            <a:schemeClr val="dk1"/>
                          </a:solidFill>
                        </a:rPr>
                        <a:t>GPDSSyntheticSignature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CNN_GPDS</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SVM (linear)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3.01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15.98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4350">
                <a:tc>
                  <a:txBody>
                    <a:bodyPr/>
                    <a:lstStyle/>
                    <a:p>
                      <a:pPr indent="0" lvl="0" marL="0" rtl="0" algn="ctr">
                        <a:spcBef>
                          <a:spcPts val="0"/>
                        </a:spcBef>
                        <a:spcAft>
                          <a:spcPts val="0"/>
                        </a:spcAft>
                        <a:buNone/>
                      </a:pPr>
                      <a:r>
                        <a:rPr lang="en">
                          <a:solidFill>
                            <a:schemeClr val="dk1"/>
                          </a:solidFill>
                        </a:rPr>
                        <a:t>GPDSSyntheticSignature</a:t>
                      </a:r>
                      <a:endParaRPr>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100">
                          <a:solidFill>
                            <a:srgbClr val="000000"/>
                          </a:solidFill>
                        </a:rPr>
                        <a:t>CNN_GPDS</a:t>
                      </a:r>
                      <a:endParaRPr sz="1100">
                        <a:solidFill>
                          <a:srgbClr val="000000"/>
                        </a:solidFill>
                      </a:endParaRPr>
                    </a:p>
                    <a:p>
                      <a:pPr indent="0" lvl="0" marL="0" rtl="0" algn="ctr">
                        <a:spcBef>
                          <a:spcPts val="0"/>
                        </a:spcBef>
                        <a:spcAft>
                          <a:spcPts val="0"/>
                        </a:spcAft>
                        <a:buNone/>
                      </a:pPr>
                      <a:r>
                        <a:t/>
                      </a:r>
                      <a:endParaRPr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rgbClr val="000000"/>
                          </a:solidFill>
                        </a:rPr>
                        <a:t>SVM (rbf)</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6.83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16.87</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28675">
                <a:tc>
                  <a:txBody>
                    <a:bodyPr/>
                    <a:lstStyle/>
                    <a:p>
                      <a:pPr indent="0" lvl="0" marL="0" rtl="0" algn="ctr">
                        <a:spcBef>
                          <a:spcPts val="0"/>
                        </a:spcBef>
                        <a:spcAft>
                          <a:spcPts val="0"/>
                        </a:spcAft>
                        <a:buNone/>
                      </a:pPr>
                      <a:r>
                        <a:rPr lang="en">
                          <a:solidFill>
                            <a:schemeClr val="dk1"/>
                          </a:solidFill>
                        </a:rPr>
                        <a:t>GPDSSyntheticSignature</a:t>
                      </a:r>
                      <a:endParaRPr>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t>Vgg16</a:t>
                      </a:r>
                      <a:endParaRPr sz="1100">
                        <a:solidFill>
                          <a:srgbClr val="0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SVM (linear)</a:t>
                      </a:r>
                      <a:endParaRPr>
                        <a:solidFill>
                          <a:srgbClr val="0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33.01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9.66</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4350">
                <a:tc>
                  <a:txBody>
                    <a:bodyPr/>
                    <a:lstStyle/>
                    <a:p>
                      <a:pPr indent="0" lvl="0" marL="0" rtl="0" algn="ctr">
                        <a:spcBef>
                          <a:spcPts val="0"/>
                        </a:spcBef>
                        <a:spcAft>
                          <a:spcPts val="0"/>
                        </a:spcAft>
                        <a:buNone/>
                      </a:pPr>
                      <a:r>
                        <a:rPr lang="en">
                          <a:solidFill>
                            <a:schemeClr val="dk1"/>
                          </a:solidFill>
                        </a:rPr>
                        <a:t>GPDSSyntheticSignature</a:t>
                      </a:r>
                      <a:endParaRPr>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rPr>
                        <a:t>Vgg16</a:t>
                      </a:r>
                      <a:endParaRPr sz="1100">
                        <a:solidFill>
                          <a:srgbClr val="000000"/>
                        </a:solidFill>
                      </a:endParaRPr>
                    </a:p>
                    <a:p>
                      <a:pPr indent="0" lvl="0" marL="0" rtl="0" algn="ctr">
                        <a:spcBef>
                          <a:spcPts val="0"/>
                        </a:spcBef>
                        <a:spcAft>
                          <a:spcPts val="0"/>
                        </a:spcAft>
                        <a:buNone/>
                      </a:pPr>
                      <a:r>
                        <a:t/>
                      </a:r>
                      <a:endParaRPr sz="1100">
                        <a:solidFill>
                          <a:srgbClr val="0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rgbClr val="000000"/>
                          </a:solidFill>
                        </a:rPr>
                        <a:t>SVM (rbf)</a:t>
                      </a:r>
                      <a:endParaRPr>
                        <a:solidFill>
                          <a:srgbClr val="0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       26.84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11.33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4350">
                <a:tc>
                  <a:txBody>
                    <a:bodyPr/>
                    <a:lstStyle/>
                    <a:p>
                      <a:pPr indent="0" lvl="0" marL="0" rtl="0" algn="ctr">
                        <a:spcBef>
                          <a:spcPts val="0"/>
                        </a:spcBef>
                        <a:spcAft>
                          <a:spcPts val="0"/>
                        </a:spcAft>
                        <a:buNone/>
                      </a:pPr>
                      <a:r>
                        <a:rPr lang="en">
                          <a:solidFill>
                            <a:schemeClr val="dk1"/>
                          </a:solidFill>
                        </a:rPr>
                        <a:t>GPDSSyntheticSignature</a:t>
                      </a:r>
                      <a:endParaRPr>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rPr>
                        <a:t>ResNet50</a:t>
                      </a:r>
                      <a:endParaRPr sz="1100">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rgbClr val="000000"/>
                          </a:solidFill>
                        </a:rPr>
                        <a:t>SVM (rbf)</a:t>
                      </a:r>
                      <a:endParaRPr>
                        <a:solidFill>
                          <a:srgbClr val="0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61.32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7.33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4350">
                <a:tc>
                  <a:txBody>
                    <a:bodyPr/>
                    <a:lstStyle/>
                    <a:p>
                      <a:pPr indent="0" lvl="0" marL="0" rtl="0" algn="ctr">
                        <a:spcBef>
                          <a:spcPts val="0"/>
                        </a:spcBef>
                        <a:spcAft>
                          <a:spcPts val="0"/>
                        </a:spcAft>
                        <a:buClr>
                          <a:schemeClr val="dk1"/>
                        </a:buClr>
                        <a:buSzPts val="1100"/>
                        <a:buFont typeface="Arial"/>
                        <a:buNone/>
                      </a:pPr>
                      <a:r>
                        <a:rPr lang="en">
                          <a:solidFill>
                            <a:schemeClr val="dk1"/>
                          </a:solidFill>
                        </a:rPr>
                        <a:t>GPDSSyntheticSignature</a:t>
                      </a:r>
                      <a:endParaRPr>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dk1"/>
                          </a:solidFill>
                        </a:rPr>
                        <a:t>DCGAN</a:t>
                      </a:r>
                      <a:endParaRPr sz="1100">
                        <a:solidFill>
                          <a:schemeClr val="dk1"/>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SVM(linear)</a:t>
                      </a:r>
                      <a:endParaRPr>
                        <a:solidFill>
                          <a:srgbClr val="000000"/>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31.78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27.98</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76" name="Google Shape;376;p57"/>
          <p:cNvSpPr txBox="1"/>
          <p:nvPr/>
        </p:nvSpPr>
        <p:spPr>
          <a:xfrm>
            <a:off x="668863" y="180600"/>
            <a:ext cx="80529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2. GDPSSyntheticSignature Dataset</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with state of the art on GPDS960</a:t>
            </a:r>
            <a:endParaRPr/>
          </a:p>
        </p:txBody>
      </p:sp>
      <p:graphicFrame>
        <p:nvGraphicFramePr>
          <p:cNvPr id="382" name="Google Shape;382;p58"/>
          <p:cNvGraphicFramePr/>
          <p:nvPr/>
        </p:nvGraphicFramePr>
        <p:xfrm>
          <a:off x="658200" y="1639050"/>
          <a:ext cx="3000000" cy="3000000"/>
        </p:xfrm>
        <a:graphic>
          <a:graphicData uri="http://schemas.openxmlformats.org/drawingml/2006/table">
            <a:tbl>
              <a:tblPr>
                <a:noFill/>
                <a:tableStyleId>{6B159E6C-F7BE-42A0-A9D1-2683CF507A39}</a:tableStyleId>
              </a:tblPr>
              <a:tblGrid>
                <a:gridCol w="946175"/>
                <a:gridCol w="2624975"/>
                <a:gridCol w="1166875"/>
                <a:gridCol w="1347475"/>
                <a:gridCol w="1447800"/>
              </a:tblGrid>
              <a:tr h="381000">
                <a:tc>
                  <a:txBody>
                    <a:bodyPr/>
                    <a:lstStyle/>
                    <a:p>
                      <a:pPr indent="0" lvl="0" marL="0" rtl="0" algn="ctr">
                        <a:spcBef>
                          <a:spcPts val="0"/>
                        </a:spcBef>
                        <a:spcAft>
                          <a:spcPts val="0"/>
                        </a:spcAft>
                        <a:buNone/>
                      </a:pPr>
                      <a:r>
                        <a:rPr lang="en"/>
                        <a:t>Type</a:t>
                      </a:r>
                      <a:endParaRPr/>
                    </a:p>
                  </a:txBody>
                  <a:tcPr marT="91425" marB="91425" marR="91425" marL="91425"/>
                </a:tc>
                <a:tc>
                  <a:txBody>
                    <a:bodyPr/>
                    <a:lstStyle/>
                    <a:p>
                      <a:pPr indent="0" lvl="0" marL="0" rtl="0" algn="ctr">
                        <a:spcBef>
                          <a:spcPts val="0"/>
                        </a:spcBef>
                        <a:spcAft>
                          <a:spcPts val="0"/>
                        </a:spcAft>
                        <a:buNone/>
                      </a:pPr>
                      <a:r>
                        <a:rPr lang="en"/>
                        <a:t>Features, Algorithm</a:t>
                      </a:r>
                      <a:endParaRPr/>
                    </a:p>
                  </a:txBody>
                  <a:tcPr marT="91425" marB="91425" marR="91425" marL="91425"/>
                </a:tc>
                <a:tc>
                  <a:txBody>
                    <a:bodyPr/>
                    <a:lstStyle/>
                    <a:p>
                      <a:pPr indent="0" lvl="0" marL="0" rtl="0" algn="ctr">
                        <a:spcBef>
                          <a:spcPts val="0"/>
                        </a:spcBef>
                        <a:spcAft>
                          <a:spcPts val="0"/>
                        </a:spcAft>
                        <a:buNone/>
                      </a:pPr>
                      <a:r>
                        <a:rPr lang="en"/>
                        <a:t>#Reference</a:t>
                      </a:r>
                      <a:endParaRPr/>
                    </a:p>
                  </a:txBody>
                  <a:tcPr marT="91425" marB="91425" marR="91425" marL="91425"/>
                </a:tc>
                <a:tc>
                  <a:txBody>
                    <a:bodyPr/>
                    <a:lstStyle/>
                    <a:p>
                      <a:pPr indent="0" lvl="0" marL="0" rtl="0" algn="ctr">
                        <a:spcBef>
                          <a:spcPts val="0"/>
                        </a:spcBef>
                        <a:spcAft>
                          <a:spcPts val="0"/>
                        </a:spcAft>
                        <a:buNone/>
                      </a:pPr>
                      <a:r>
                        <a:rPr lang="en"/>
                        <a:t>FRR</a:t>
                      </a:r>
                      <a:endParaRPr/>
                    </a:p>
                  </a:txBody>
                  <a:tcPr marT="91425" marB="91425" marR="91425" marL="91425"/>
                </a:tc>
                <a:tc>
                  <a:txBody>
                    <a:bodyPr/>
                    <a:lstStyle/>
                    <a:p>
                      <a:pPr indent="0" lvl="0" marL="0" rtl="0" algn="ctr">
                        <a:spcBef>
                          <a:spcPts val="0"/>
                        </a:spcBef>
                        <a:spcAft>
                          <a:spcPts val="0"/>
                        </a:spcAft>
                        <a:buNone/>
                      </a:pPr>
                      <a:r>
                        <a:rPr lang="en"/>
                        <a:t>FAR</a:t>
                      </a:r>
                      <a:endParaRPr/>
                    </a:p>
                  </a:txBody>
                  <a:tcPr marT="91425" marB="91425" marR="91425" marL="91425"/>
                </a:tc>
              </a:tr>
              <a:tr h="381000">
                <a:tc>
                  <a:txBody>
                    <a:bodyPr/>
                    <a:lstStyle/>
                    <a:p>
                      <a:pPr indent="0" lvl="0" marL="0" rtl="0" algn="ctr">
                        <a:spcBef>
                          <a:spcPts val="0"/>
                        </a:spcBef>
                        <a:spcAft>
                          <a:spcPts val="0"/>
                        </a:spcAft>
                        <a:buNone/>
                      </a:pPr>
                      <a:r>
                        <a:rPr lang="en"/>
                        <a:t>WD[6]</a:t>
                      </a:r>
                      <a:endParaRPr/>
                    </a:p>
                  </a:txBody>
                  <a:tcPr marT="91425" marB="91425" marR="91425" marL="91425"/>
                </a:tc>
                <a:tc>
                  <a:txBody>
                    <a:bodyPr/>
                    <a:lstStyle/>
                    <a:p>
                      <a:pPr indent="0" lvl="0" marL="0" rtl="0" algn="ctr">
                        <a:spcBef>
                          <a:spcPts val="0"/>
                        </a:spcBef>
                        <a:spcAft>
                          <a:spcPts val="0"/>
                        </a:spcAft>
                        <a:buNone/>
                      </a:pPr>
                      <a:r>
                        <a:rPr lang="en"/>
                        <a:t>Wavelet(SVM)</a:t>
                      </a:r>
                      <a:endParaRPr/>
                    </a:p>
                  </a:txBody>
                  <a:tcPr marT="91425" marB="91425" marR="91425" marL="91425"/>
                </a:tc>
                <a:tc>
                  <a:txBody>
                    <a:bodyPr/>
                    <a:lstStyle/>
                    <a:p>
                      <a:pPr indent="0" lvl="0" marL="0" rtl="0" algn="ctr">
                        <a:spcBef>
                          <a:spcPts val="0"/>
                        </a:spcBef>
                        <a:spcAft>
                          <a:spcPts val="0"/>
                        </a:spcAft>
                        <a:buNone/>
                      </a:pPr>
                      <a:r>
                        <a:rPr lang="en"/>
                        <a:t>    5</a:t>
                      </a:r>
                      <a:endParaRPr/>
                    </a:p>
                  </a:txBody>
                  <a:tcPr marT="91425" marB="91425" marR="91425" marL="91425"/>
                </a:tc>
                <a:tc>
                  <a:txBody>
                    <a:bodyPr/>
                    <a:lstStyle/>
                    <a:p>
                      <a:pPr indent="0" lvl="0" marL="0" rtl="0" algn="ctr">
                        <a:spcBef>
                          <a:spcPts val="0"/>
                        </a:spcBef>
                        <a:spcAft>
                          <a:spcPts val="0"/>
                        </a:spcAft>
                        <a:buNone/>
                      </a:pPr>
                      <a:r>
                        <a:rPr lang="en"/>
                        <a:t>24.77</a:t>
                      </a:r>
                      <a:endParaRPr/>
                    </a:p>
                  </a:txBody>
                  <a:tcPr marT="91425" marB="91425" marR="91425" marL="91425"/>
                </a:tc>
                <a:tc>
                  <a:txBody>
                    <a:bodyPr/>
                    <a:lstStyle/>
                    <a:p>
                      <a:pPr indent="0" lvl="0" marL="0" rtl="0" algn="ctr">
                        <a:spcBef>
                          <a:spcPts val="0"/>
                        </a:spcBef>
                        <a:spcAft>
                          <a:spcPts val="0"/>
                        </a:spcAft>
                        <a:buNone/>
                      </a:pPr>
                      <a:r>
                        <a:rPr lang="en"/>
                        <a:t>5.87</a:t>
                      </a:r>
                      <a:endParaRPr/>
                    </a:p>
                  </a:txBody>
                  <a:tcPr marT="91425" marB="91425" marR="91425" marL="91425"/>
                </a:tc>
              </a:tr>
              <a:tr h="381000">
                <a:tc>
                  <a:txBody>
                    <a:bodyPr/>
                    <a:lstStyle/>
                    <a:p>
                      <a:pPr indent="0" lvl="0" marL="0" rtl="0" algn="ctr">
                        <a:spcBef>
                          <a:spcPts val="0"/>
                        </a:spcBef>
                        <a:spcAft>
                          <a:spcPts val="0"/>
                        </a:spcAft>
                        <a:buNone/>
                      </a:pPr>
                      <a:r>
                        <a:rPr lang="en"/>
                        <a:t>WD[7]</a:t>
                      </a:r>
                      <a:endParaRPr/>
                    </a:p>
                  </a:txBody>
                  <a:tcPr marT="91425" marB="91425" marR="91425" marL="91425"/>
                </a:tc>
                <a:tc>
                  <a:txBody>
                    <a:bodyPr/>
                    <a:lstStyle/>
                    <a:p>
                      <a:pPr indent="0" lvl="0" marL="0" rtl="0" algn="ctr">
                        <a:spcBef>
                          <a:spcPts val="0"/>
                        </a:spcBef>
                        <a:spcAft>
                          <a:spcPts val="0"/>
                        </a:spcAft>
                        <a:buNone/>
                      </a:pPr>
                      <a:r>
                        <a:rPr lang="en"/>
                        <a:t>LPB, HOG (SVM)</a:t>
                      </a:r>
                      <a:endParaRPr/>
                    </a:p>
                  </a:txBody>
                  <a:tcPr marT="91425" marB="91425" marR="91425" marL="91425"/>
                </a:tc>
                <a:tc>
                  <a:txBody>
                    <a:bodyPr/>
                    <a:lstStyle/>
                    <a:p>
                      <a:pPr indent="0" lvl="0" marL="0" rtl="0" algn="ctr">
                        <a:spcBef>
                          <a:spcPts val="0"/>
                        </a:spcBef>
                        <a:spcAft>
                          <a:spcPts val="0"/>
                        </a:spcAft>
                        <a:buNone/>
                      </a:pPr>
                      <a:r>
                        <a:rPr lang="en"/>
                        <a:t> 10</a:t>
                      </a:r>
                      <a:endParaRPr/>
                    </a:p>
                  </a:txBody>
                  <a:tcPr marT="91425" marB="91425" marR="91425" marL="91425"/>
                </a:tc>
                <a:tc>
                  <a:txBody>
                    <a:bodyPr/>
                    <a:lstStyle/>
                    <a:p>
                      <a:pPr indent="0" lvl="0" marL="0" rtl="0" algn="ctr">
                        <a:spcBef>
                          <a:spcPts val="0"/>
                        </a:spcBef>
                        <a:spcAft>
                          <a:spcPts val="0"/>
                        </a:spcAft>
                        <a:buNone/>
                      </a:pPr>
                      <a:r>
                        <a:rPr lang="en"/>
                        <a:t>9.66</a:t>
                      </a:r>
                      <a:endParaRPr/>
                    </a:p>
                  </a:txBody>
                  <a:tcPr marT="91425" marB="91425" marR="91425" marL="91425"/>
                </a:tc>
                <a:tc>
                  <a:txBody>
                    <a:bodyPr/>
                    <a:lstStyle/>
                    <a:p>
                      <a:pPr indent="0" lvl="0" marL="0" rtl="0" algn="ctr">
                        <a:spcBef>
                          <a:spcPts val="0"/>
                        </a:spcBef>
                        <a:spcAft>
                          <a:spcPts val="0"/>
                        </a:spcAft>
                        <a:buNone/>
                      </a:pPr>
                      <a:r>
                        <a:rPr lang="en"/>
                        <a:t>8.64</a:t>
                      </a:r>
                      <a:endParaRPr/>
                    </a:p>
                  </a:txBody>
                  <a:tcPr marT="91425" marB="91425" marR="91425" marL="91425"/>
                </a:tc>
              </a:tr>
              <a:tr h="381000">
                <a:tc>
                  <a:txBody>
                    <a:bodyPr/>
                    <a:lstStyle/>
                    <a:p>
                      <a:pPr indent="0" lvl="0" marL="0" rtl="0" algn="ctr">
                        <a:spcBef>
                          <a:spcPts val="0"/>
                        </a:spcBef>
                        <a:spcAft>
                          <a:spcPts val="0"/>
                        </a:spcAft>
                        <a:buNone/>
                      </a:pPr>
                      <a:r>
                        <a:rPr lang="en"/>
                        <a:t>WD[8]</a:t>
                      </a:r>
                      <a:endParaRPr/>
                    </a:p>
                  </a:txBody>
                  <a:tcPr marT="91425" marB="91425" marR="91425" marL="91425"/>
                </a:tc>
                <a:tc>
                  <a:txBody>
                    <a:bodyPr/>
                    <a:lstStyle/>
                    <a:p>
                      <a:pPr indent="0" lvl="0" marL="0" rtl="0" algn="ctr">
                        <a:spcBef>
                          <a:spcPts val="0"/>
                        </a:spcBef>
                        <a:spcAft>
                          <a:spcPts val="0"/>
                        </a:spcAft>
                        <a:buNone/>
                      </a:pPr>
                      <a:r>
                        <a:rPr lang="en"/>
                        <a:t>Feature learning (SVM)</a:t>
                      </a:r>
                      <a:endParaRPr/>
                    </a:p>
                  </a:txBody>
                  <a:tcPr marT="91425" marB="91425" marR="91425" marL="91425"/>
                </a:tc>
                <a:tc>
                  <a:txBody>
                    <a:bodyPr/>
                    <a:lstStyle/>
                    <a:p>
                      <a:pPr indent="0" lvl="0" marL="0" rtl="0" algn="ctr">
                        <a:spcBef>
                          <a:spcPts val="0"/>
                        </a:spcBef>
                        <a:spcAft>
                          <a:spcPts val="0"/>
                        </a:spcAft>
                        <a:buNone/>
                      </a:pPr>
                      <a:r>
                        <a:rPr lang="en"/>
                        <a:t>12</a:t>
                      </a:r>
                      <a:endParaRPr/>
                    </a:p>
                  </a:txBody>
                  <a:tcPr marT="91425" marB="91425" marR="91425" marL="91425"/>
                </a:tc>
                <a:tc>
                  <a:txBody>
                    <a:bodyPr/>
                    <a:lstStyle/>
                    <a:p>
                      <a:pPr indent="0" lvl="0" marL="0" rtl="0" algn="ctr">
                        <a:spcBef>
                          <a:spcPts val="0"/>
                        </a:spcBef>
                        <a:spcAft>
                          <a:spcPts val="0"/>
                        </a:spcAft>
                        <a:buNone/>
                      </a:pPr>
                      <a:r>
                        <a:rPr lang="en"/>
                        <a:t>3.94</a:t>
                      </a:r>
                      <a:endParaRPr/>
                    </a:p>
                  </a:txBody>
                  <a:tcPr marT="91425" marB="91425" marR="91425" marL="91425"/>
                </a:tc>
                <a:tc>
                  <a:txBody>
                    <a:bodyPr/>
                    <a:lstStyle/>
                    <a:p>
                      <a:pPr indent="0" lvl="0" marL="0" rtl="0" algn="ctr">
                        <a:spcBef>
                          <a:spcPts val="0"/>
                        </a:spcBef>
                        <a:spcAft>
                          <a:spcPts val="0"/>
                        </a:spcAft>
                        <a:buNone/>
                      </a:pPr>
                      <a:r>
                        <a:rPr lang="en"/>
                        <a:t>3.53</a:t>
                      </a:r>
                      <a:endParaRPr/>
                    </a:p>
                  </a:txBody>
                  <a:tcPr marT="91425" marB="91425" marR="91425" marL="91425"/>
                </a:tc>
              </a:tr>
              <a:tr h="381000">
                <a:tc>
                  <a:txBody>
                    <a:bodyPr/>
                    <a:lstStyle/>
                    <a:p>
                      <a:pPr indent="0" lvl="0" marL="0" rtl="0" algn="ctr">
                        <a:spcBef>
                          <a:spcPts val="0"/>
                        </a:spcBef>
                        <a:spcAft>
                          <a:spcPts val="0"/>
                        </a:spcAft>
                        <a:buNone/>
                      </a:pPr>
                      <a:r>
                        <a:rPr lang="en"/>
                        <a:t>WD[9]</a:t>
                      </a:r>
                      <a:endParaRPr/>
                    </a:p>
                  </a:txBody>
                  <a:tcPr marT="91425" marB="91425" marR="91425" marL="91425"/>
                </a:tc>
                <a:tc>
                  <a:txBody>
                    <a:bodyPr/>
                    <a:lstStyle/>
                    <a:p>
                      <a:pPr indent="0" lvl="0" marL="0" rtl="0" algn="ctr">
                        <a:spcBef>
                          <a:spcPts val="0"/>
                        </a:spcBef>
                        <a:spcAft>
                          <a:spcPts val="0"/>
                        </a:spcAft>
                        <a:buNone/>
                      </a:pPr>
                      <a:r>
                        <a:rPr lang="en"/>
                        <a:t>DCGAN+Adaboost</a:t>
                      </a:r>
                      <a:endParaRPr/>
                    </a:p>
                  </a:txBody>
                  <a:tcPr marT="91425" marB="91425" marR="91425" marL="91425"/>
                </a:tc>
                <a:tc>
                  <a:txBody>
                    <a:bodyPr/>
                    <a:lstStyle/>
                    <a:p>
                      <a:pPr indent="0" lvl="0" marL="0" rtl="0" algn="ctr">
                        <a:spcBef>
                          <a:spcPts val="0"/>
                        </a:spcBef>
                        <a:spcAft>
                          <a:spcPts val="0"/>
                        </a:spcAft>
                        <a:buNone/>
                      </a:pPr>
                      <a:r>
                        <a:rPr lang="en"/>
                        <a:t>14</a:t>
                      </a:r>
                      <a:endParaRPr/>
                    </a:p>
                  </a:txBody>
                  <a:tcPr marT="91425" marB="91425" marR="91425" marL="91425"/>
                </a:tc>
                <a:tc>
                  <a:txBody>
                    <a:bodyPr/>
                    <a:lstStyle/>
                    <a:p>
                      <a:pPr indent="0" lvl="0" marL="0" rtl="0" algn="ctr">
                        <a:spcBef>
                          <a:spcPts val="0"/>
                        </a:spcBef>
                        <a:spcAft>
                          <a:spcPts val="0"/>
                        </a:spcAft>
                        <a:buNone/>
                      </a:pPr>
                      <a:r>
                        <a:rPr lang="en"/>
                        <a:t>18.74~26.13</a:t>
                      </a:r>
                      <a:endParaRPr/>
                    </a:p>
                  </a:txBody>
                  <a:tcPr marT="91425" marB="91425" marR="91425" marL="91425"/>
                </a:tc>
                <a:tc>
                  <a:txBody>
                    <a:bodyPr/>
                    <a:lstStyle/>
                    <a:p>
                      <a:pPr indent="0" lvl="0" marL="0" rtl="0" algn="ctr">
                        <a:spcBef>
                          <a:spcPts val="0"/>
                        </a:spcBef>
                        <a:spcAft>
                          <a:spcPts val="0"/>
                        </a:spcAft>
                        <a:buNone/>
                      </a:pPr>
                      <a:r>
                        <a:rPr lang="en"/>
                        <a:t>17.35~26.74</a:t>
                      </a:r>
                      <a:endParaRPr/>
                    </a:p>
                  </a:txBody>
                  <a:tcPr marT="91425" marB="91425" marR="91425" marL="91425"/>
                </a:tc>
              </a:tr>
              <a:tr h="381000">
                <a:tc>
                  <a:txBody>
                    <a:bodyPr/>
                    <a:lstStyle/>
                    <a:p>
                      <a:pPr indent="0" lvl="0" marL="0" rtl="0" algn="ctr">
                        <a:spcBef>
                          <a:spcPts val="0"/>
                        </a:spcBef>
                        <a:spcAft>
                          <a:spcPts val="0"/>
                        </a:spcAft>
                        <a:buNone/>
                      </a:pPr>
                      <a:r>
                        <a:rPr b="1" lang="en"/>
                        <a:t>WD</a:t>
                      </a:r>
                      <a:endParaRPr b="1"/>
                    </a:p>
                  </a:txBody>
                  <a:tcPr marT="91425" marB="91425" marR="91425" marL="91425"/>
                </a:tc>
                <a:tc>
                  <a:txBody>
                    <a:bodyPr/>
                    <a:lstStyle/>
                    <a:p>
                      <a:pPr indent="0" lvl="0" marL="0" rtl="0" algn="ctr">
                        <a:spcBef>
                          <a:spcPts val="0"/>
                        </a:spcBef>
                        <a:spcAft>
                          <a:spcPts val="0"/>
                        </a:spcAft>
                        <a:buNone/>
                      </a:pPr>
                      <a:r>
                        <a:rPr b="1" lang="en"/>
                        <a:t>Featurelearning (Adaboost)</a:t>
                      </a:r>
                      <a:endParaRPr b="1"/>
                    </a:p>
                  </a:txBody>
                  <a:tcPr marT="91425" marB="91425" marR="91425" marL="91425"/>
                </a:tc>
                <a:tc>
                  <a:txBody>
                    <a:bodyPr/>
                    <a:lstStyle/>
                    <a:p>
                      <a:pPr indent="0" lvl="0" marL="0" rtl="0" algn="ctr">
                        <a:spcBef>
                          <a:spcPts val="0"/>
                        </a:spcBef>
                        <a:spcAft>
                          <a:spcPts val="0"/>
                        </a:spcAft>
                        <a:buNone/>
                      </a:pPr>
                      <a:r>
                        <a:rPr b="1" lang="en"/>
                        <a:t>14</a:t>
                      </a:r>
                      <a:endParaRPr b="1"/>
                    </a:p>
                  </a:txBody>
                  <a:tcPr marT="91425" marB="91425" marR="91425" marL="91425"/>
                </a:tc>
                <a:tc>
                  <a:txBody>
                    <a:bodyPr/>
                    <a:lstStyle/>
                    <a:p>
                      <a:pPr indent="0" lvl="0" marL="0" rtl="0" algn="ctr">
                        <a:spcBef>
                          <a:spcPts val="0"/>
                        </a:spcBef>
                        <a:spcAft>
                          <a:spcPts val="0"/>
                        </a:spcAft>
                        <a:buNone/>
                      </a:pPr>
                      <a:r>
                        <a:rPr b="1" lang="en"/>
                        <a:t>3.95</a:t>
                      </a:r>
                      <a:endParaRPr b="1"/>
                    </a:p>
                  </a:txBody>
                  <a:tcPr marT="91425" marB="91425" marR="91425" marL="91425"/>
                </a:tc>
                <a:tc>
                  <a:txBody>
                    <a:bodyPr/>
                    <a:lstStyle/>
                    <a:p>
                      <a:pPr indent="0" lvl="0" marL="0" rtl="0" algn="ctr">
                        <a:spcBef>
                          <a:spcPts val="0"/>
                        </a:spcBef>
                        <a:spcAft>
                          <a:spcPts val="0"/>
                        </a:spcAft>
                        <a:buNone/>
                      </a:pPr>
                      <a:r>
                        <a:rPr b="1" lang="en"/>
                        <a:t>11.34</a:t>
                      </a:r>
                      <a:endParaRPr b="1"/>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and Future scope</a:t>
            </a:r>
            <a:endParaRPr/>
          </a:p>
        </p:txBody>
      </p:sp>
      <p:sp>
        <p:nvSpPr>
          <p:cNvPr id="388" name="Google Shape;388;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1"/>
                </a:solidFill>
              </a:rPr>
              <a:t>-Combine results of both WI and  WD classifier to verify a signature.</a:t>
            </a:r>
            <a:endParaRPr>
              <a:solidFill>
                <a:schemeClr val="dk1"/>
              </a:solidFill>
            </a:endParaRPr>
          </a:p>
          <a:p>
            <a:pPr indent="0" lvl="0" marL="0" rtl="0" algn="just">
              <a:spcBef>
                <a:spcPts val="1600"/>
              </a:spcBef>
              <a:spcAft>
                <a:spcPts val="0"/>
              </a:spcAft>
              <a:buNone/>
            </a:pPr>
            <a:r>
              <a:rPr lang="en">
                <a:solidFill>
                  <a:schemeClr val="dk1"/>
                </a:solidFill>
              </a:rPr>
              <a:t>-Generalization of representation learning on some other available datasets          (MYCT, ICDAR).</a:t>
            </a:r>
            <a:endParaRPr>
              <a:solidFill>
                <a:schemeClr val="dk1"/>
              </a:solidFill>
            </a:endParaRPr>
          </a:p>
          <a:p>
            <a:pPr indent="0" lvl="0" marL="0" rtl="0" algn="just">
              <a:spcBef>
                <a:spcPts val="1600"/>
              </a:spcBef>
              <a:spcAft>
                <a:spcPts val="0"/>
              </a:spcAft>
              <a:buNone/>
            </a:pPr>
            <a:r>
              <a:rPr lang="en">
                <a:solidFill>
                  <a:schemeClr val="dk1"/>
                </a:solidFill>
              </a:rPr>
              <a:t>-Explore unsupervised learning methods for representation learning (DCGAN’s)</a:t>
            </a:r>
            <a:endParaRPr>
              <a:solidFill>
                <a:schemeClr val="dk1"/>
              </a:solidFill>
            </a:endParaRPr>
          </a:p>
          <a:p>
            <a:pPr indent="0" lvl="0" marL="0" rtl="0" algn="just">
              <a:spcBef>
                <a:spcPts val="1600"/>
              </a:spcBef>
              <a:spcAft>
                <a:spcPts val="1600"/>
              </a:spcAft>
              <a:buClr>
                <a:schemeClr val="dk1"/>
              </a:buClr>
              <a:buSzPts val="1100"/>
              <a:buFont typeface="Arial"/>
              <a:buNone/>
            </a:pPr>
            <a:r>
              <a:rPr lang="en">
                <a:solidFill>
                  <a:schemeClr val="dk1"/>
                </a:solidFill>
              </a:rPr>
              <a:t>-Improve performance of WD systems when very less number of samples are available per users.</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t>Computer Architecture projects</a:t>
            </a:r>
            <a:endParaRPr b="1" sz="2400"/>
          </a:p>
          <a:p>
            <a:pPr indent="0" lvl="0" marL="0" rtl="0" algn="l">
              <a:spcBef>
                <a:spcPts val="1600"/>
              </a:spcBef>
              <a:spcAft>
                <a:spcPts val="0"/>
              </a:spcAft>
              <a:buNone/>
            </a:pPr>
            <a:r>
              <a:t/>
            </a:r>
            <a:endParaRPr/>
          </a:p>
        </p:txBody>
      </p:sp>
      <p:sp>
        <p:nvSpPr>
          <p:cNvPr id="394" name="Google Shape;394;p60"/>
          <p:cNvSpPr txBox="1"/>
          <p:nvPr>
            <p:ph idx="1" type="body"/>
          </p:nvPr>
        </p:nvSpPr>
        <p:spPr>
          <a:xfrm>
            <a:off x="311700" y="13567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n">
                <a:solidFill>
                  <a:schemeClr val="dk1"/>
                </a:solidFill>
              </a:rPr>
              <a:t>Simulation of  “Merge Sort” using </a:t>
            </a:r>
            <a:r>
              <a:rPr lang="en">
                <a:solidFill>
                  <a:srgbClr val="000000"/>
                </a:solidFill>
              </a:rPr>
              <a:t>Parallel Processor Architecture :</a:t>
            </a:r>
            <a:endParaRPr>
              <a:solidFill>
                <a:srgbClr val="000000"/>
              </a:solidFill>
            </a:endParaRPr>
          </a:p>
          <a:p>
            <a:pPr indent="0" lvl="0" marL="457200" rtl="0" algn="l">
              <a:spcBef>
                <a:spcPts val="1600"/>
              </a:spcBef>
              <a:spcAft>
                <a:spcPts val="1600"/>
              </a:spcAft>
              <a:buNone/>
            </a:pPr>
            <a:r>
              <a:t/>
            </a:r>
            <a:endParaRPr>
              <a:solidFill>
                <a:srgbClr val="000000"/>
              </a:solidFill>
            </a:endParaRPr>
          </a:p>
        </p:txBody>
      </p:sp>
      <p:pic>
        <p:nvPicPr>
          <p:cNvPr id="395" name="Google Shape;395;p60"/>
          <p:cNvPicPr preferRelativeResize="0"/>
          <p:nvPr/>
        </p:nvPicPr>
        <p:blipFill>
          <a:blip r:embed="rId3">
            <a:alphaModFix/>
          </a:blip>
          <a:stretch>
            <a:fillRect/>
          </a:stretch>
        </p:blipFill>
        <p:spPr>
          <a:xfrm>
            <a:off x="1282325" y="1949650"/>
            <a:ext cx="5715000" cy="2405250"/>
          </a:xfrm>
          <a:prstGeom prst="rect">
            <a:avLst/>
          </a:prstGeom>
          <a:noFill/>
          <a:ln>
            <a:noFill/>
          </a:ln>
        </p:spPr>
      </p:pic>
      <p:sp>
        <p:nvSpPr>
          <p:cNvPr id="396" name="Google Shape;396;p60"/>
          <p:cNvSpPr txBox="1"/>
          <p:nvPr/>
        </p:nvSpPr>
        <p:spPr>
          <a:xfrm>
            <a:off x="1023975" y="4437300"/>
            <a:ext cx="6779400" cy="4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Fig:One -to- all broadcast on eight node ring. Node 0 is source of broadcast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61"/>
          <p:cNvPicPr preferRelativeResize="0"/>
          <p:nvPr/>
        </p:nvPicPr>
        <p:blipFill>
          <a:blip r:embed="rId3">
            <a:alphaModFix/>
          </a:blip>
          <a:stretch>
            <a:fillRect/>
          </a:stretch>
        </p:blipFill>
        <p:spPr>
          <a:xfrm>
            <a:off x="1023400" y="953375"/>
            <a:ext cx="6050376" cy="2577625"/>
          </a:xfrm>
          <a:prstGeom prst="rect">
            <a:avLst/>
          </a:prstGeom>
          <a:noFill/>
          <a:ln>
            <a:noFill/>
          </a:ln>
        </p:spPr>
      </p:pic>
      <p:sp>
        <p:nvSpPr>
          <p:cNvPr id="402" name="Google Shape;402;p61"/>
          <p:cNvSpPr txBox="1"/>
          <p:nvPr/>
        </p:nvSpPr>
        <p:spPr>
          <a:xfrm>
            <a:off x="2342250" y="3837025"/>
            <a:ext cx="5308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Fig: </a:t>
            </a:r>
            <a:r>
              <a:rPr lang="en"/>
              <a:t>Initially</a:t>
            </a:r>
            <a:r>
              <a:rPr lang="en"/>
              <a:t> one processor has the list of numbers</a:t>
            </a:r>
            <a:endParaRPr/>
          </a:p>
        </p:txBody>
      </p:sp>
      <p:sp>
        <p:nvSpPr>
          <p:cNvPr id="403" name="Google Shape;403;p61"/>
          <p:cNvSpPr txBox="1"/>
          <p:nvPr/>
        </p:nvSpPr>
        <p:spPr>
          <a:xfrm>
            <a:off x="546600" y="247175"/>
            <a:ext cx="4025400" cy="4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Data distribution</a:t>
            </a:r>
            <a:endParaRPr b="1"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62"/>
          <p:cNvPicPr preferRelativeResize="0"/>
          <p:nvPr/>
        </p:nvPicPr>
        <p:blipFill>
          <a:blip r:embed="rId3">
            <a:alphaModFix/>
          </a:blip>
          <a:stretch>
            <a:fillRect/>
          </a:stretch>
        </p:blipFill>
        <p:spPr>
          <a:xfrm>
            <a:off x="2035625" y="1224075"/>
            <a:ext cx="4979300" cy="2530400"/>
          </a:xfrm>
          <a:prstGeom prst="rect">
            <a:avLst/>
          </a:prstGeom>
          <a:noFill/>
          <a:ln>
            <a:noFill/>
          </a:ln>
        </p:spPr>
      </p:pic>
      <p:sp>
        <p:nvSpPr>
          <p:cNvPr id="409" name="Google Shape;409;p62"/>
          <p:cNvSpPr txBox="1"/>
          <p:nvPr/>
        </p:nvSpPr>
        <p:spPr>
          <a:xfrm>
            <a:off x="3371400" y="4025325"/>
            <a:ext cx="2401200" cy="5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Fig: After one time stamp</a:t>
            </a:r>
            <a:endParaRPr>
              <a:solidFill>
                <a:schemeClr val="dk1"/>
              </a:solidFill>
            </a:endParaRPr>
          </a:p>
        </p:txBody>
      </p:sp>
      <p:cxnSp>
        <p:nvCxnSpPr>
          <p:cNvPr id="410" name="Google Shape;410;p62"/>
          <p:cNvCxnSpPr/>
          <p:nvPr/>
        </p:nvCxnSpPr>
        <p:spPr>
          <a:xfrm>
            <a:off x="2848350" y="3260300"/>
            <a:ext cx="11418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63"/>
          <p:cNvPicPr preferRelativeResize="0"/>
          <p:nvPr/>
        </p:nvPicPr>
        <p:blipFill>
          <a:blip r:embed="rId3">
            <a:alphaModFix/>
          </a:blip>
          <a:stretch>
            <a:fillRect/>
          </a:stretch>
        </p:blipFill>
        <p:spPr>
          <a:xfrm>
            <a:off x="2271000" y="1200550"/>
            <a:ext cx="4743450" cy="2438000"/>
          </a:xfrm>
          <a:prstGeom prst="rect">
            <a:avLst/>
          </a:prstGeom>
          <a:noFill/>
          <a:ln>
            <a:noFill/>
          </a:ln>
        </p:spPr>
      </p:pic>
      <p:sp>
        <p:nvSpPr>
          <p:cNvPr id="416" name="Google Shape;416;p63"/>
          <p:cNvSpPr txBox="1"/>
          <p:nvPr/>
        </p:nvSpPr>
        <p:spPr>
          <a:xfrm>
            <a:off x="3225025" y="3872325"/>
            <a:ext cx="2365800" cy="51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Fig: After two time stamps</a:t>
            </a:r>
            <a:endParaRPr>
              <a:solidFill>
                <a:schemeClr val="dk1"/>
              </a:solidFill>
            </a:endParaRPr>
          </a:p>
        </p:txBody>
      </p:sp>
      <p:cxnSp>
        <p:nvCxnSpPr>
          <p:cNvPr id="417" name="Google Shape;417;p63"/>
          <p:cNvCxnSpPr/>
          <p:nvPr/>
        </p:nvCxnSpPr>
        <p:spPr>
          <a:xfrm>
            <a:off x="4908100" y="3107275"/>
            <a:ext cx="1153500" cy="11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64"/>
          <p:cNvPicPr preferRelativeResize="0"/>
          <p:nvPr/>
        </p:nvPicPr>
        <p:blipFill>
          <a:blip r:embed="rId3">
            <a:alphaModFix/>
          </a:blip>
          <a:stretch>
            <a:fillRect/>
          </a:stretch>
        </p:blipFill>
        <p:spPr>
          <a:xfrm>
            <a:off x="2271000" y="1129325"/>
            <a:ext cx="4819650" cy="2647950"/>
          </a:xfrm>
          <a:prstGeom prst="rect">
            <a:avLst/>
          </a:prstGeom>
          <a:noFill/>
          <a:ln>
            <a:noFill/>
          </a:ln>
        </p:spPr>
      </p:pic>
      <p:cxnSp>
        <p:nvCxnSpPr>
          <p:cNvPr id="423" name="Google Shape;423;p64"/>
          <p:cNvCxnSpPr/>
          <p:nvPr/>
        </p:nvCxnSpPr>
        <p:spPr>
          <a:xfrm rot="10800000">
            <a:off x="6944375" y="1953825"/>
            <a:ext cx="11700" cy="706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65"/>
          <p:cNvPicPr preferRelativeResize="0"/>
          <p:nvPr/>
        </p:nvPicPr>
        <p:blipFill>
          <a:blip r:embed="rId3">
            <a:alphaModFix/>
          </a:blip>
          <a:stretch>
            <a:fillRect/>
          </a:stretch>
        </p:blipFill>
        <p:spPr>
          <a:xfrm>
            <a:off x="2235700" y="1117550"/>
            <a:ext cx="4829175" cy="2628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Introduction:</a:t>
            </a:r>
            <a:endParaRPr/>
          </a:p>
          <a:p>
            <a:pPr indent="0" lvl="0" marL="0" rtl="0" algn="l">
              <a:spcBef>
                <a:spcPts val="0"/>
              </a:spcBef>
              <a:spcAft>
                <a:spcPts val="0"/>
              </a:spcAft>
              <a:buNone/>
            </a:pPr>
            <a:r>
              <a:t/>
            </a:r>
            <a:endParaRPr/>
          </a:p>
        </p:txBody>
      </p:sp>
      <p:sp>
        <p:nvSpPr>
          <p:cNvPr id="133" name="Google Shape;133;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Aim of the biometric systems is to recognize person based on physiological traits (eg. iris, fingerprint, voice)</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Signature verification:</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1.Online (dynamic)</a:t>
            </a:r>
            <a:endParaRPr>
              <a:solidFill>
                <a:schemeClr val="dk1"/>
              </a:solidFill>
            </a:endParaRPr>
          </a:p>
          <a:p>
            <a:pPr indent="0" lvl="0" marL="0" rtl="0" algn="l">
              <a:lnSpc>
                <a:spcPct val="100000"/>
              </a:lnSpc>
              <a:spcBef>
                <a:spcPts val="1600"/>
              </a:spcBef>
              <a:spcAft>
                <a:spcPts val="0"/>
              </a:spcAft>
              <a:buClr>
                <a:schemeClr val="dk1"/>
              </a:buClr>
              <a:buSzPts val="1100"/>
              <a:buFont typeface="Arial"/>
              <a:buNone/>
            </a:pPr>
            <a:r>
              <a:rPr lang="en">
                <a:solidFill>
                  <a:schemeClr val="dk1"/>
                </a:solidFill>
              </a:rPr>
              <a:t>2.Offline (static)</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Forgeries: Random, Simple, Skilled</a:t>
            </a:r>
            <a:endParaRPr>
              <a:solidFill>
                <a:schemeClr val="dk1"/>
              </a:solidFill>
            </a:endParaRPr>
          </a:p>
          <a:p>
            <a:pPr indent="0" lvl="0" marL="0" rtl="0" algn="l">
              <a:spcBef>
                <a:spcPts val="1600"/>
              </a:spcBef>
              <a:spcAft>
                <a:spcPts val="16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66"/>
          <p:cNvPicPr preferRelativeResize="0"/>
          <p:nvPr/>
        </p:nvPicPr>
        <p:blipFill>
          <a:blip r:embed="rId3">
            <a:alphaModFix/>
          </a:blip>
          <a:stretch>
            <a:fillRect/>
          </a:stretch>
        </p:blipFill>
        <p:spPr>
          <a:xfrm>
            <a:off x="1910813" y="623825"/>
            <a:ext cx="5322375" cy="3460375"/>
          </a:xfrm>
          <a:prstGeom prst="rect">
            <a:avLst/>
          </a:prstGeom>
          <a:noFill/>
          <a:ln>
            <a:noFill/>
          </a:ln>
        </p:spPr>
      </p:pic>
      <p:sp>
        <p:nvSpPr>
          <p:cNvPr id="434" name="Google Shape;434;p66"/>
          <p:cNvSpPr txBox="1"/>
          <p:nvPr/>
        </p:nvSpPr>
        <p:spPr>
          <a:xfrm>
            <a:off x="2565875" y="4095975"/>
            <a:ext cx="52377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Fig: Finally each processor contains two numbers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67"/>
          <p:cNvPicPr preferRelativeResize="0"/>
          <p:nvPr/>
        </p:nvPicPr>
        <p:blipFill>
          <a:blip r:embed="rId3">
            <a:alphaModFix/>
          </a:blip>
          <a:stretch>
            <a:fillRect/>
          </a:stretch>
        </p:blipFill>
        <p:spPr>
          <a:xfrm>
            <a:off x="1788425" y="482575"/>
            <a:ext cx="5394900" cy="3319150"/>
          </a:xfrm>
          <a:prstGeom prst="rect">
            <a:avLst/>
          </a:prstGeom>
          <a:noFill/>
          <a:ln>
            <a:noFill/>
          </a:ln>
        </p:spPr>
      </p:pic>
      <p:sp>
        <p:nvSpPr>
          <p:cNvPr id="440" name="Google Shape;440;p67"/>
          <p:cNvSpPr txBox="1"/>
          <p:nvPr/>
        </p:nvSpPr>
        <p:spPr>
          <a:xfrm>
            <a:off x="2488650" y="4060650"/>
            <a:ext cx="41667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Fig: Numbers are sorted at each of the processor</a:t>
            </a:r>
            <a:endParaRPr/>
          </a:p>
        </p:txBody>
      </p:sp>
      <p:sp>
        <p:nvSpPr>
          <p:cNvPr id="441" name="Google Shape;441;p67"/>
          <p:cNvSpPr txBox="1"/>
          <p:nvPr/>
        </p:nvSpPr>
        <p:spPr>
          <a:xfrm>
            <a:off x="506100" y="223625"/>
            <a:ext cx="6779400" cy="5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Sorting</a:t>
            </a:r>
            <a:r>
              <a:rPr b="1" lang="en" sz="1800"/>
              <a:t> at each node</a:t>
            </a:r>
            <a:endParaRPr b="1"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8"/>
          <p:cNvSpPr txBox="1"/>
          <p:nvPr/>
        </p:nvSpPr>
        <p:spPr>
          <a:xfrm>
            <a:off x="1059300" y="459025"/>
            <a:ext cx="16242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Now Merging</a:t>
            </a:r>
            <a:endParaRPr b="1" sz="1800"/>
          </a:p>
        </p:txBody>
      </p:sp>
      <p:pic>
        <p:nvPicPr>
          <p:cNvPr id="447" name="Google Shape;447;p68"/>
          <p:cNvPicPr preferRelativeResize="0"/>
          <p:nvPr/>
        </p:nvPicPr>
        <p:blipFill>
          <a:blip r:embed="rId3">
            <a:alphaModFix/>
          </a:blip>
          <a:stretch>
            <a:fillRect/>
          </a:stretch>
        </p:blipFill>
        <p:spPr>
          <a:xfrm>
            <a:off x="1717800" y="834975"/>
            <a:ext cx="5650225" cy="3343375"/>
          </a:xfrm>
          <a:prstGeom prst="rect">
            <a:avLst/>
          </a:prstGeom>
          <a:noFill/>
          <a:ln>
            <a:noFill/>
          </a:ln>
        </p:spPr>
      </p:pic>
      <p:cxnSp>
        <p:nvCxnSpPr>
          <p:cNvPr id="448" name="Google Shape;448;p68"/>
          <p:cNvCxnSpPr/>
          <p:nvPr/>
        </p:nvCxnSpPr>
        <p:spPr>
          <a:xfrm>
            <a:off x="2824800" y="1200550"/>
            <a:ext cx="1118100" cy="11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69"/>
          <p:cNvPicPr preferRelativeResize="0"/>
          <p:nvPr/>
        </p:nvPicPr>
        <p:blipFill>
          <a:blip r:embed="rId3">
            <a:alphaModFix/>
          </a:blip>
          <a:stretch>
            <a:fillRect/>
          </a:stretch>
        </p:blipFill>
        <p:spPr>
          <a:xfrm>
            <a:off x="1483025" y="706200"/>
            <a:ext cx="5808375" cy="3389775"/>
          </a:xfrm>
          <a:prstGeom prst="rect">
            <a:avLst/>
          </a:prstGeom>
          <a:noFill/>
          <a:ln>
            <a:noFill/>
          </a:ln>
        </p:spPr>
      </p:pic>
      <p:sp>
        <p:nvSpPr>
          <p:cNvPr id="454" name="Google Shape;454;p69"/>
          <p:cNvSpPr txBox="1"/>
          <p:nvPr/>
        </p:nvSpPr>
        <p:spPr>
          <a:xfrm>
            <a:off x="2683550" y="4095975"/>
            <a:ext cx="42606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Fig: Finally node 0 contains sorted list of numbers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0"/>
          <p:cNvSpPr txBox="1"/>
          <p:nvPr>
            <p:ph idx="1" type="body"/>
          </p:nvPr>
        </p:nvSpPr>
        <p:spPr>
          <a:xfrm>
            <a:off x="311700" y="352100"/>
            <a:ext cx="8520600" cy="71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2. Matrix multiplication using parallel processor </a:t>
            </a:r>
            <a:r>
              <a:rPr lang="en"/>
              <a:t>architecture</a:t>
            </a:r>
            <a:endParaRPr/>
          </a:p>
        </p:txBody>
      </p:sp>
      <p:pic>
        <p:nvPicPr>
          <p:cNvPr id="460" name="Google Shape;460;p70"/>
          <p:cNvPicPr preferRelativeResize="0"/>
          <p:nvPr/>
        </p:nvPicPr>
        <p:blipFill>
          <a:blip r:embed="rId3">
            <a:alphaModFix/>
          </a:blip>
          <a:stretch>
            <a:fillRect/>
          </a:stretch>
        </p:blipFill>
        <p:spPr>
          <a:xfrm>
            <a:off x="411350" y="1518325"/>
            <a:ext cx="3305175" cy="2540525"/>
          </a:xfrm>
          <a:prstGeom prst="rect">
            <a:avLst/>
          </a:prstGeom>
          <a:noFill/>
          <a:ln>
            <a:noFill/>
          </a:ln>
        </p:spPr>
      </p:pic>
      <p:pic>
        <p:nvPicPr>
          <p:cNvPr id="461" name="Google Shape;461;p70"/>
          <p:cNvPicPr preferRelativeResize="0"/>
          <p:nvPr/>
        </p:nvPicPr>
        <p:blipFill>
          <a:blip r:embed="rId4">
            <a:alphaModFix/>
          </a:blip>
          <a:stretch>
            <a:fillRect/>
          </a:stretch>
        </p:blipFill>
        <p:spPr>
          <a:xfrm>
            <a:off x="4327950" y="1578913"/>
            <a:ext cx="3209925" cy="2419350"/>
          </a:xfrm>
          <a:prstGeom prst="rect">
            <a:avLst/>
          </a:prstGeom>
          <a:noFill/>
          <a:ln>
            <a:noFill/>
          </a:ln>
        </p:spPr>
      </p:pic>
      <p:sp>
        <p:nvSpPr>
          <p:cNvPr id="462" name="Google Shape;462;p70"/>
          <p:cNvSpPr txBox="1"/>
          <p:nvPr/>
        </p:nvSpPr>
        <p:spPr>
          <a:xfrm>
            <a:off x="400175" y="4284300"/>
            <a:ext cx="3305100" cy="7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t>Initial </a:t>
            </a:r>
            <a:r>
              <a:rPr lang="en"/>
              <a:t>partitioning</a:t>
            </a:r>
            <a:r>
              <a:rPr lang="en"/>
              <a:t> of the matrix and the starting vector x</a:t>
            </a:r>
            <a:endParaRPr/>
          </a:p>
        </p:txBody>
      </p:sp>
      <p:sp>
        <p:nvSpPr>
          <p:cNvPr id="463" name="Google Shape;463;p70"/>
          <p:cNvSpPr txBox="1"/>
          <p:nvPr/>
        </p:nvSpPr>
        <p:spPr>
          <a:xfrm>
            <a:off x="4543225" y="4296050"/>
            <a:ext cx="4354800" cy="7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 Distribution of the full vector among the processes by all to all broadcast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71"/>
          <p:cNvPicPr preferRelativeResize="0"/>
          <p:nvPr/>
        </p:nvPicPr>
        <p:blipFill>
          <a:blip r:embed="rId3">
            <a:alphaModFix/>
          </a:blip>
          <a:stretch>
            <a:fillRect/>
          </a:stretch>
        </p:blipFill>
        <p:spPr>
          <a:xfrm>
            <a:off x="481950" y="835050"/>
            <a:ext cx="2895600" cy="2124075"/>
          </a:xfrm>
          <a:prstGeom prst="rect">
            <a:avLst/>
          </a:prstGeom>
          <a:noFill/>
          <a:ln>
            <a:noFill/>
          </a:ln>
        </p:spPr>
      </p:pic>
      <p:pic>
        <p:nvPicPr>
          <p:cNvPr id="469" name="Google Shape;469;p71"/>
          <p:cNvPicPr preferRelativeResize="0"/>
          <p:nvPr/>
        </p:nvPicPr>
        <p:blipFill>
          <a:blip r:embed="rId4">
            <a:alphaModFix/>
          </a:blip>
          <a:stretch>
            <a:fillRect/>
          </a:stretch>
        </p:blipFill>
        <p:spPr>
          <a:xfrm>
            <a:off x="4200825" y="581825"/>
            <a:ext cx="3209925" cy="2447925"/>
          </a:xfrm>
          <a:prstGeom prst="rect">
            <a:avLst/>
          </a:prstGeom>
          <a:noFill/>
          <a:ln>
            <a:noFill/>
          </a:ln>
        </p:spPr>
      </p:pic>
      <p:sp>
        <p:nvSpPr>
          <p:cNvPr id="470" name="Google Shape;470;p71"/>
          <p:cNvSpPr txBox="1"/>
          <p:nvPr/>
        </p:nvSpPr>
        <p:spPr>
          <a:xfrm>
            <a:off x="376650" y="3472150"/>
            <a:ext cx="3742800" cy="7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 Entire vector distributed to each process after broadcast</a:t>
            </a:r>
            <a:endParaRPr/>
          </a:p>
        </p:txBody>
      </p:sp>
      <p:sp>
        <p:nvSpPr>
          <p:cNvPr id="471" name="Google Shape;471;p71"/>
          <p:cNvSpPr txBox="1"/>
          <p:nvPr/>
        </p:nvSpPr>
        <p:spPr>
          <a:xfrm>
            <a:off x="4861025" y="3578075"/>
            <a:ext cx="3990000" cy="7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 Final distribution the matrix and the result vector 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2"/>
          <p:cNvSpPr txBox="1"/>
          <p:nvPr/>
        </p:nvSpPr>
        <p:spPr>
          <a:xfrm>
            <a:off x="492725" y="516750"/>
            <a:ext cx="6922200" cy="80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rPr>
              <a:t>2. </a:t>
            </a:r>
            <a:r>
              <a:rPr lang="en" sz="1800">
                <a:solidFill>
                  <a:schemeClr val="dk1"/>
                </a:solidFill>
              </a:rPr>
              <a:t>Matrix multiplication using wraparound mesh:</a:t>
            </a:r>
            <a:endParaRPr sz="1800">
              <a:solidFill>
                <a:schemeClr val="dk1"/>
              </a:solidFill>
            </a:endParaRPr>
          </a:p>
          <a:p>
            <a:pPr indent="0" lvl="0" marL="0" rtl="0" algn="l">
              <a:spcBef>
                <a:spcPts val="1600"/>
              </a:spcBef>
              <a:spcAft>
                <a:spcPts val="0"/>
              </a:spcAft>
              <a:buNone/>
            </a:pPr>
            <a:r>
              <a:t/>
            </a:r>
            <a:endParaRPr/>
          </a:p>
        </p:txBody>
      </p:sp>
      <p:pic>
        <p:nvPicPr>
          <p:cNvPr id="477" name="Google Shape;477;p72"/>
          <p:cNvPicPr preferRelativeResize="0"/>
          <p:nvPr/>
        </p:nvPicPr>
        <p:blipFill>
          <a:blip r:embed="rId3">
            <a:alphaModFix/>
          </a:blip>
          <a:stretch>
            <a:fillRect/>
          </a:stretch>
        </p:blipFill>
        <p:spPr>
          <a:xfrm>
            <a:off x="492725" y="1324350"/>
            <a:ext cx="3641299" cy="2912076"/>
          </a:xfrm>
          <a:prstGeom prst="rect">
            <a:avLst/>
          </a:prstGeom>
          <a:noFill/>
          <a:ln>
            <a:noFill/>
          </a:ln>
        </p:spPr>
      </p:pic>
      <p:pic>
        <p:nvPicPr>
          <p:cNvPr id="478" name="Google Shape;478;p72"/>
          <p:cNvPicPr preferRelativeResize="0"/>
          <p:nvPr/>
        </p:nvPicPr>
        <p:blipFill>
          <a:blip r:embed="rId4">
            <a:alphaModFix/>
          </a:blip>
          <a:stretch>
            <a:fillRect/>
          </a:stretch>
        </p:blipFill>
        <p:spPr>
          <a:xfrm>
            <a:off x="4710850" y="1192175"/>
            <a:ext cx="3576675" cy="2984175"/>
          </a:xfrm>
          <a:prstGeom prst="rect">
            <a:avLst/>
          </a:prstGeom>
          <a:noFill/>
          <a:ln>
            <a:noFill/>
          </a:ln>
        </p:spPr>
      </p:pic>
      <p:sp>
        <p:nvSpPr>
          <p:cNvPr id="479" name="Google Shape;479;p72"/>
          <p:cNvSpPr txBox="1"/>
          <p:nvPr/>
        </p:nvSpPr>
        <p:spPr>
          <a:xfrm>
            <a:off x="276400" y="4458500"/>
            <a:ext cx="4098300" cy="3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t>Initial partitioning of matrix and intitial vector x</a:t>
            </a:r>
            <a:endParaRPr/>
          </a:p>
        </p:txBody>
      </p:sp>
      <p:sp>
        <p:nvSpPr>
          <p:cNvPr id="480" name="Google Shape;480;p72"/>
          <p:cNvSpPr txBox="1"/>
          <p:nvPr/>
        </p:nvSpPr>
        <p:spPr>
          <a:xfrm>
            <a:off x="4492313" y="4356625"/>
            <a:ext cx="45906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 Distribution of the full vector among all processes by all to all broadcast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73"/>
          <p:cNvPicPr preferRelativeResize="0"/>
          <p:nvPr/>
        </p:nvPicPr>
        <p:blipFill>
          <a:blip r:embed="rId3">
            <a:alphaModFix/>
          </a:blip>
          <a:stretch>
            <a:fillRect/>
          </a:stretch>
        </p:blipFill>
        <p:spPr>
          <a:xfrm>
            <a:off x="128375" y="869338"/>
            <a:ext cx="4282075" cy="3404825"/>
          </a:xfrm>
          <a:prstGeom prst="rect">
            <a:avLst/>
          </a:prstGeom>
          <a:noFill/>
          <a:ln>
            <a:noFill/>
          </a:ln>
        </p:spPr>
      </p:pic>
      <p:pic>
        <p:nvPicPr>
          <p:cNvPr id="486" name="Google Shape;486;p73"/>
          <p:cNvPicPr preferRelativeResize="0"/>
          <p:nvPr/>
        </p:nvPicPr>
        <p:blipFill>
          <a:blip r:embed="rId4">
            <a:alphaModFix/>
          </a:blip>
          <a:stretch>
            <a:fillRect/>
          </a:stretch>
        </p:blipFill>
        <p:spPr>
          <a:xfrm>
            <a:off x="4572000" y="789350"/>
            <a:ext cx="4428751" cy="3214008"/>
          </a:xfrm>
          <a:prstGeom prst="rect">
            <a:avLst/>
          </a:prstGeom>
          <a:noFill/>
          <a:ln>
            <a:noFill/>
          </a:ln>
        </p:spPr>
      </p:pic>
      <p:sp>
        <p:nvSpPr>
          <p:cNvPr id="487" name="Google Shape;487;p73"/>
          <p:cNvSpPr txBox="1"/>
          <p:nvPr/>
        </p:nvSpPr>
        <p:spPr>
          <a:xfrm>
            <a:off x="300450" y="4266225"/>
            <a:ext cx="41100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 Entire vector distributed to each process after broadcast</a:t>
            </a:r>
            <a:endParaRPr/>
          </a:p>
        </p:txBody>
      </p:sp>
      <p:sp>
        <p:nvSpPr>
          <p:cNvPr id="488" name="Google Shape;488;p73"/>
          <p:cNvSpPr txBox="1"/>
          <p:nvPr/>
        </p:nvSpPr>
        <p:spPr>
          <a:xfrm>
            <a:off x="4506575" y="4274175"/>
            <a:ext cx="4698600" cy="8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 Final distribution of matrix and result vector 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4"/>
          <p:cNvSpPr txBox="1"/>
          <p:nvPr>
            <p:ph type="title"/>
          </p:nvPr>
        </p:nvSpPr>
        <p:spPr>
          <a:xfrm>
            <a:off x="311700" y="981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t>Operating Systems projects</a:t>
            </a:r>
            <a:endParaRPr sz="2400"/>
          </a:p>
          <a:p>
            <a:pPr indent="0" lvl="0" marL="0" rtl="0" algn="l">
              <a:spcBef>
                <a:spcPts val="1600"/>
              </a:spcBef>
              <a:spcAft>
                <a:spcPts val="0"/>
              </a:spcAft>
              <a:buNone/>
            </a:pPr>
            <a:r>
              <a:t/>
            </a:r>
            <a:endParaRPr/>
          </a:p>
        </p:txBody>
      </p:sp>
      <p:sp>
        <p:nvSpPr>
          <p:cNvPr id="494" name="Google Shape;494;p74"/>
          <p:cNvSpPr txBox="1"/>
          <p:nvPr>
            <p:ph idx="1" type="body"/>
          </p:nvPr>
        </p:nvSpPr>
        <p:spPr>
          <a:xfrm>
            <a:off x="311700" y="572650"/>
            <a:ext cx="8713200" cy="15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1. </a:t>
            </a:r>
            <a:r>
              <a:rPr lang="en">
                <a:solidFill>
                  <a:srgbClr val="000000"/>
                </a:solidFill>
              </a:rPr>
              <a:t>Design of FTP Application (interprocess communication)</a:t>
            </a:r>
            <a:endParaRPr>
              <a:solidFill>
                <a:srgbClr val="000000"/>
              </a:solidFill>
            </a:endParaRPr>
          </a:p>
          <a:p>
            <a:pPr indent="0" lvl="0" marL="0" rtl="0" algn="l">
              <a:spcBef>
                <a:spcPts val="1600"/>
              </a:spcBef>
              <a:spcAft>
                <a:spcPts val="0"/>
              </a:spcAft>
              <a:buNone/>
            </a:pPr>
            <a:r>
              <a:rPr lang="en">
                <a:solidFill>
                  <a:srgbClr val="000000"/>
                </a:solidFill>
              </a:rPr>
              <a:t>Implemented communication between server and multiple clients for both TCP and UDP connections using socket programming with client able to run ls, cd </a:t>
            </a:r>
            <a:r>
              <a:rPr lang="en">
                <a:solidFill>
                  <a:srgbClr val="000000"/>
                </a:solidFill>
              </a:rPr>
              <a:t>,</a:t>
            </a:r>
            <a:r>
              <a:rPr lang="en">
                <a:solidFill>
                  <a:srgbClr val="000000"/>
                </a:solidFill>
              </a:rPr>
              <a:t>chmod ,lls, lcd, lchmod, put, get (file transfer) close, etc.</a:t>
            </a:r>
            <a:endParaRPr>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495" name="Google Shape;495;p74"/>
          <p:cNvPicPr preferRelativeResize="0"/>
          <p:nvPr/>
        </p:nvPicPr>
        <p:blipFill>
          <a:blip r:embed="rId3">
            <a:alphaModFix/>
          </a:blip>
          <a:stretch>
            <a:fillRect/>
          </a:stretch>
        </p:blipFill>
        <p:spPr>
          <a:xfrm>
            <a:off x="539750" y="2258750"/>
            <a:ext cx="8064501" cy="2234149"/>
          </a:xfrm>
          <a:prstGeom prst="rect">
            <a:avLst/>
          </a:prstGeom>
          <a:noFill/>
          <a:ln>
            <a:noFill/>
          </a:ln>
        </p:spPr>
      </p:pic>
      <p:sp>
        <p:nvSpPr>
          <p:cNvPr id="496" name="Google Shape;496;p74"/>
          <p:cNvSpPr txBox="1"/>
          <p:nvPr/>
        </p:nvSpPr>
        <p:spPr>
          <a:xfrm>
            <a:off x="630675" y="4610925"/>
            <a:ext cx="7722300" cy="322500"/>
          </a:xfrm>
          <a:prstGeom prst="rect">
            <a:avLst/>
          </a:prstGeom>
          <a:noFill/>
          <a:ln>
            <a:noFill/>
          </a:ln>
        </p:spPr>
        <p:txBody>
          <a:bodyPr anchorCtr="0" anchor="t" bIns="91425" lIns="91425" spcFirstLastPara="1" rIns="91425" wrap="square" tIns="91425">
            <a:noAutofit/>
          </a:bodyPr>
          <a:lstStyle/>
          <a:p>
            <a:pPr indent="0" lvl="0" marL="5486400" rtl="0" algn="l">
              <a:spcBef>
                <a:spcPts val="0"/>
              </a:spcBef>
              <a:spcAft>
                <a:spcPts val="0"/>
              </a:spcAft>
              <a:buNone/>
            </a:pPr>
            <a:r>
              <a:rPr lang="en"/>
              <a:t>Image source: wikipedia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75"/>
          <p:cNvPicPr preferRelativeResize="0"/>
          <p:nvPr/>
        </p:nvPicPr>
        <p:blipFill>
          <a:blip r:embed="rId3">
            <a:alphaModFix/>
          </a:blip>
          <a:stretch>
            <a:fillRect/>
          </a:stretch>
        </p:blipFill>
        <p:spPr>
          <a:xfrm>
            <a:off x="2094525" y="391000"/>
            <a:ext cx="4599975" cy="3294275"/>
          </a:xfrm>
          <a:prstGeom prst="rect">
            <a:avLst/>
          </a:prstGeom>
          <a:noFill/>
          <a:ln>
            <a:noFill/>
          </a:ln>
        </p:spPr>
      </p:pic>
      <p:sp>
        <p:nvSpPr>
          <p:cNvPr id="502" name="Google Shape;502;p75"/>
          <p:cNvSpPr txBox="1"/>
          <p:nvPr/>
        </p:nvSpPr>
        <p:spPr>
          <a:xfrm>
            <a:off x="2311800" y="4016725"/>
            <a:ext cx="45204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Fig: Steps involved in client server communication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39" name="Google Shape;139;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Given a signature image, classify this as a genuine or forgery. (Verification task)</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b="1" lang="en">
                <a:solidFill>
                  <a:srgbClr val="000000"/>
                </a:solidFill>
              </a:rPr>
              <a:t>Signature verification system types:</a:t>
            </a:r>
            <a:endParaRPr b="1">
              <a:solidFill>
                <a:srgbClr val="000000"/>
              </a:solidFill>
            </a:endParaRPr>
          </a:p>
          <a:p>
            <a:pPr indent="0" lvl="0" marL="0" rtl="0" algn="l">
              <a:spcBef>
                <a:spcPts val="1600"/>
              </a:spcBef>
              <a:spcAft>
                <a:spcPts val="0"/>
              </a:spcAft>
              <a:buNone/>
            </a:pPr>
            <a:r>
              <a:rPr lang="en">
                <a:solidFill>
                  <a:srgbClr val="000000"/>
                </a:solidFill>
              </a:rPr>
              <a:t>Writer Independent system (WI): Single model is used to classify a signature.</a:t>
            </a:r>
            <a:endParaRPr>
              <a:solidFill>
                <a:srgbClr val="000000"/>
              </a:solidFill>
            </a:endParaRPr>
          </a:p>
          <a:p>
            <a:pPr indent="0" lvl="0" marL="0" rtl="0" algn="l">
              <a:spcBef>
                <a:spcPts val="1600"/>
              </a:spcBef>
              <a:spcAft>
                <a:spcPts val="0"/>
              </a:spcAft>
              <a:buNone/>
            </a:pPr>
            <a:r>
              <a:rPr lang="en">
                <a:solidFill>
                  <a:srgbClr val="000000"/>
                </a:solidFill>
              </a:rPr>
              <a:t>Writer Dependent system (WD): One model is trained for each user.</a:t>
            </a:r>
            <a:endParaRPr>
              <a:solidFill>
                <a:srgbClr val="000000"/>
              </a:solidFill>
            </a:endParaRPr>
          </a:p>
          <a:p>
            <a:pPr indent="0" lvl="0" marL="0" rtl="0" algn="l">
              <a:spcBef>
                <a:spcPts val="160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 outline</a:t>
            </a:r>
            <a:endParaRPr/>
          </a:p>
          <a:p>
            <a:pPr indent="0" lvl="0" marL="0" rtl="0" algn="l">
              <a:spcBef>
                <a:spcPts val="0"/>
              </a:spcBef>
              <a:spcAft>
                <a:spcPts val="0"/>
              </a:spcAft>
              <a:buNone/>
            </a:pPr>
            <a:r>
              <a:t/>
            </a:r>
            <a:endParaRPr/>
          </a:p>
        </p:txBody>
      </p:sp>
      <p:sp>
        <p:nvSpPr>
          <p:cNvPr id="508" name="Google Shape;508;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00000"/>
                </a:solidFill>
              </a:rPr>
              <a:t>At server side:</a:t>
            </a:r>
            <a:endParaRPr>
              <a:solidFill>
                <a:srgbClr val="000000"/>
              </a:solidFill>
            </a:endParaRPr>
          </a:p>
          <a:p>
            <a:pPr indent="0" lvl="0" marL="0" rtl="0" algn="l">
              <a:lnSpc>
                <a:spcPct val="100000"/>
              </a:lnSpc>
              <a:spcBef>
                <a:spcPts val="1600"/>
              </a:spcBef>
              <a:spcAft>
                <a:spcPts val="0"/>
              </a:spcAft>
              <a:buClr>
                <a:schemeClr val="dk1"/>
              </a:buClr>
              <a:buSzPts val="1100"/>
              <a:buFont typeface="Arial"/>
              <a:buNone/>
            </a:pPr>
            <a:r>
              <a:rPr lang="en">
                <a:solidFill>
                  <a:srgbClr val="000000"/>
                </a:solidFill>
              </a:rPr>
              <a:t>1. Creating end point point for communication (socket - Linux socket interface)</a:t>
            </a:r>
            <a:endParaRPr>
              <a:solidFill>
                <a:srgbClr val="000000"/>
              </a:solidFill>
            </a:endParaRPr>
          </a:p>
          <a:p>
            <a:pPr indent="0" lvl="0" marL="0" rtl="0" algn="l">
              <a:lnSpc>
                <a:spcPct val="100000"/>
              </a:lnSpc>
              <a:spcBef>
                <a:spcPts val="1600"/>
              </a:spcBef>
              <a:spcAft>
                <a:spcPts val="0"/>
              </a:spcAft>
              <a:buClr>
                <a:schemeClr val="dk1"/>
              </a:buClr>
              <a:buSzPts val="1100"/>
              <a:buFont typeface="Arial"/>
              <a:buNone/>
            </a:pPr>
            <a:r>
              <a:rPr b="1" lang="en">
                <a:solidFill>
                  <a:srgbClr val="000000"/>
                </a:solidFill>
              </a:rPr>
              <a:t>int socket(int</a:t>
            </a:r>
            <a:r>
              <a:rPr lang="en">
                <a:solidFill>
                  <a:srgbClr val="000000"/>
                </a:solidFill>
              </a:rPr>
              <a:t> </a:t>
            </a:r>
            <a:r>
              <a:rPr i="1" lang="en">
                <a:solidFill>
                  <a:srgbClr val="000000"/>
                </a:solidFill>
              </a:rPr>
              <a:t>domain</a:t>
            </a:r>
            <a:r>
              <a:rPr b="1" lang="en">
                <a:solidFill>
                  <a:srgbClr val="000000"/>
                </a:solidFill>
              </a:rPr>
              <a:t>, int</a:t>
            </a:r>
            <a:r>
              <a:rPr lang="en">
                <a:solidFill>
                  <a:srgbClr val="000000"/>
                </a:solidFill>
              </a:rPr>
              <a:t> </a:t>
            </a:r>
            <a:r>
              <a:rPr i="1" lang="en">
                <a:solidFill>
                  <a:srgbClr val="000000"/>
                </a:solidFill>
              </a:rPr>
              <a:t>type</a:t>
            </a:r>
            <a:r>
              <a:rPr b="1" lang="en">
                <a:solidFill>
                  <a:srgbClr val="000000"/>
                </a:solidFill>
              </a:rPr>
              <a:t>, int</a:t>
            </a:r>
            <a:r>
              <a:rPr lang="en">
                <a:solidFill>
                  <a:srgbClr val="000000"/>
                </a:solidFill>
              </a:rPr>
              <a:t> </a:t>
            </a:r>
            <a:r>
              <a:rPr i="1" lang="en">
                <a:solidFill>
                  <a:srgbClr val="000000"/>
                </a:solidFill>
              </a:rPr>
              <a:t>protocol</a:t>
            </a:r>
            <a:r>
              <a:rPr b="1" lang="en">
                <a:solidFill>
                  <a:srgbClr val="000000"/>
                </a:solidFill>
              </a:rPr>
              <a:t>);</a:t>
            </a:r>
            <a:endParaRPr b="1">
              <a:solidFill>
                <a:srgbClr val="000000"/>
              </a:solidFill>
            </a:endParaRPr>
          </a:p>
          <a:p>
            <a:pPr indent="0" lvl="0" marL="0" rtl="0" algn="l">
              <a:lnSpc>
                <a:spcPct val="100000"/>
              </a:lnSpc>
              <a:spcBef>
                <a:spcPts val="1600"/>
              </a:spcBef>
              <a:spcAft>
                <a:spcPts val="0"/>
              </a:spcAft>
              <a:buClr>
                <a:schemeClr val="dk1"/>
              </a:buClr>
              <a:buSzPts val="1100"/>
              <a:buFont typeface="Arial"/>
              <a:buNone/>
            </a:pPr>
            <a:r>
              <a:rPr lang="en">
                <a:solidFill>
                  <a:srgbClr val="000000"/>
                </a:solidFill>
              </a:rPr>
              <a:t>The </a:t>
            </a:r>
            <a:r>
              <a:rPr i="1" lang="en">
                <a:solidFill>
                  <a:srgbClr val="000000"/>
                </a:solidFill>
              </a:rPr>
              <a:t>domain</a:t>
            </a:r>
            <a:r>
              <a:rPr lang="en">
                <a:solidFill>
                  <a:srgbClr val="000000"/>
                </a:solidFill>
              </a:rPr>
              <a:t> argument specifies a communication domain, this selects the protocol family.</a:t>
            </a:r>
            <a:endParaRPr b="1">
              <a:solidFill>
                <a:srgbClr val="000000"/>
              </a:solidFill>
            </a:endParaRPr>
          </a:p>
          <a:p>
            <a:pPr indent="0" lvl="0" marL="0" rtl="0" algn="l">
              <a:lnSpc>
                <a:spcPct val="100000"/>
              </a:lnSpc>
              <a:spcBef>
                <a:spcPts val="1600"/>
              </a:spcBef>
              <a:spcAft>
                <a:spcPts val="0"/>
              </a:spcAft>
              <a:buClr>
                <a:schemeClr val="dk1"/>
              </a:buClr>
              <a:buSzPts val="1100"/>
              <a:buFont typeface="Arial"/>
              <a:buNone/>
            </a:pPr>
            <a:r>
              <a:rPr b="1" lang="en">
                <a:solidFill>
                  <a:srgbClr val="000000"/>
                </a:solidFill>
              </a:rPr>
              <a:t>AF_INET :  </a:t>
            </a:r>
            <a:r>
              <a:rPr lang="en">
                <a:solidFill>
                  <a:srgbClr val="000000"/>
                </a:solidFill>
              </a:rPr>
              <a:t>IPv4 Internet protocols</a:t>
            </a:r>
            <a:endParaRPr>
              <a:solidFill>
                <a:srgbClr val="000000"/>
              </a:solidFill>
            </a:endParaRPr>
          </a:p>
          <a:p>
            <a:pPr indent="0" lvl="0" marL="0" rtl="0" algn="l">
              <a:lnSpc>
                <a:spcPct val="100000"/>
              </a:lnSpc>
              <a:spcBef>
                <a:spcPts val="1600"/>
              </a:spcBef>
              <a:spcAft>
                <a:spcPts val="0"/>
              </a:spcAft>
              <a:buClr>
                <a:schemeClr val="dk1"/>
              </a:buClr>
              <a:buSzPts val="1100"/>
              <a:buFont typeface="Arial"/>
              <a:buNone/>
            </a:pPr>
            <a:r>
              <a:rPr b="1" lang="en">
                <a:solidFill>
                  <a:srgbClr val="000000"/>
                </a:solidFill>
              </a:rPr>
              <a:t>AF_INET6 : </a:t>
            </a:r>
            <a:r>
              <a:rPr lang="en">
                <a:solidFill>
                  <a:srgbClr val="000000"/>
                </a:solidFill>
              </a:rPr>
              <a:t>IPv6 Internet protocols</a:t>
            </a:r>
            <a:endParaRPr>
              <a:solidFill>
                <a:srgbClr val="000000"/>
              </a:solidFill>
            </a:endParaRPr>
          </a:p>
          <a:p>
            <a:pPr indent="0" lvl="0" marL="0" rtl="0" algn="l">
              <a:lnSpc>
                <a:spcPct val="100000"/>
              </a:lnSpc>
              <a:spcBef>
                <a:spcPts val="1600"/>
              </a:spcBef>
              <a:spcAft>
                <a:spcPts val="1600"/>
              </a:spcAft>
              <a:buNone/>
            </a:pPr>
            <a:r>
              <a:t/>
            </a:r>
            <a:endParaRPr>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7"/>
          <p:cNvSpPr txBox="1"/>
          <p:nvPr>
            <p:ph idx="1" type="body"/>
          </p:nvPr>
        </p:nvSpPr>
        <p:spPr>
          <a:xfrm>
            <a:off x="311700" y="406075"/>
            <a:ext cx="8520600" cy="4669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00000"/>
                </a:solidFill>
              </a:rPr>
              <a:t>The socket has the indicated </a:t>
            </a:r>
            <a:r>
              <a:rPr i="1" lang="en">
                <a:solidFill>
                  <a:srgbClr val="000000"/>
                </a:solidFill>
              </a:rPr>
              <a:t>type</a:t>
            </a:r>
            <a:r>
              <a:rPr lang="en">
                <a:solidFill>
                  <a:srgbClr val="000000"/>
                </a:solidFill>
              </a:rPr>
              <a:t>, which specifies the communication semantics. Currently defined types are:</a:t>
            </a:r>
            <a:endParaRPr>
              <a:solidFill>
                <a:srgbClr val="000000"/>
              </a:solidFill>
            </a:endParaRPr>
          </a:p>
          <a:p>
            <a:pPr indent="0" lvl="0" marL="0" rtl="0" algn="l">
              <a:lnSpc>
                <a:spcPct val="100000"/>
              </a:lnSpc>
              <a:spcBef>
                <a:spcPts val="1600"/>
              </a:spcBef>
              <a:spcAft>
                <a:spcPts val="0"/>
              </a:spcAft>
              <a:buClr>
                <a:schemeClr val="dk1"/>
              </a:buClr>
              <a:buSzPts val="1100"/>
              <a:buFont typeface="Arial"/>
              <a:buNone/>
            </a:pPr>
            <a:r>
              <a:rPr b="1" lang="en">
                <a:solidFill>
                  <a:srgbClr val="000000"/>
                </a:solidFill>
                <a:highlight>
                  <a:srgbClr val="FFFFFF"/>
                </a:highlight>
              </a:rPr>
              <a:t>SOCK_STREAM :</a:t>
            </a:r>
            <a:r>
              <a:rPr lang="en">
                <a:solidFill>
                  <a:srgbClr val="000000"/>
                </a:solidFill>
                <a:highlight>
                  <a:srgbClr val="FFFFFF"/>
                </a:highlight>
              </a:rPr>
              <a:t>Provides sequenced, reliable, two-way, connection-based byte streams. An out-of-band data transmission mechanism may be supported.</a:t>
            </a:r>
            <a:endParaRPr>
              <a:solidFill>
                <a:srgbClr val="000000"/>
              </a:solidFill>
              <a:highlight>
                <a:srgbClr val="FFFFFF"/>
              </a:highlight>
            </a:endParaRPr>
          </a:p>
          <a:p>
            <a:pPr indent="0" lvl="0" marL="0" rtl="0" algn="l">
              <a:lnSpc>
                <a:spcPct val="100000"/>
              </a:lnSpc>
              <a:spcBef>
                <a:spcPts val="1600"/>
              </a:spcBef>
              <a:spcAft>
                <a:spcPts val="0"/>
              </a:spcAft>
              <a:buClr>
                <a:schemeClr val="dk1"/>
              </a:buClr>
              <a:buSzPts val="1100"/>
              <a:buFont typeface="Arial"/>
              <a:buNone/>
            </a:pPr>
            <a:r>
              <a:rPr b="1" lang="en">
                <a:solidFill>
                  <a:srgbClr val="000000"/>
                </a:solidFill>
                <a:highlight>
                  <a:srgbClr val="FFFFFF"/>
                </a:highlight>
              </a:rPr>
              <a:t>SOCK_DGRAM :</a:t>
            </a:r>
            <a:r>
              <a:rPr lang="en">
                <a:solidFill>
                  <a:srgbClr val="000000"/>
                </a:solidFill>
                <a:highlight>
                  <a:srgbClr val="FFFFFF"/>
                </a:highlight>
              </a:rPr>
              <a:t>Supports datagrams (connectionless, unreliable messages of a fixed maximum length).</a:t>
            </a:r>
            <a:endParaRPr>
              <a:solidFill>
                <a:srgbClr val="000000"/>
              </a:solidFill>
              <a:highlight>
                <a:srgbClr val="FFFFFF"/>
              </a:highlight>
            </a:endParaRPr>
          </a:p>
          <a:p>
            <a:pPr indent="0" lvl="0" marL="0" rtl="0" algn="l">
              <a:lnSpc>
                <a:spcPct val="100000"/>
              </a:lnSpc>
              <a:spcBef>
                <a:spcPts val="1600"/>
              </a:spcBef>
              <a:spcAft>
                <a:spcPts val="0"/>
              </a:spcAft>
              <a:buNone/>
            </a:pPr>
            <a:r>
              <a:rPr lang="en">
                <a:solidFill>
                  <a:srgbClr val="000000"/>
                </a:solidFill>
                <a:highlight>
                  <a:srgbClr val="FFFFFF"/>
                </a:highlight>
              </a:rPr>
              <a:t>The </a:t>
            </a:r>
            <a:r>
              <a:rPr i="1" lang="en">
                <a:solidFill>
                  <a:srgbClr val="000000"/>
                </a:solidFill>
                <a:highlight>
                  <a:srgbClr val="FFFFFF"/>
                </a:highlight>
              </a:rPr>
              <a:t>protocol</a:t>
            </a:r>
            <a:r>
              <a:rPr lang="en">
                <a:solidFill>
                  <a:srgbClr val="000000"/>
                </a:solidFill>
                <a:highlight>
                  <a:srgbClr val="FFFFFF"/>
                </a:highlight>
              </a:rPr>
              <a:t> specifies a particular protocol to be used with the socket</a:t>
            </a:r>
            <a:endParaRPr>
              <a:solidFill>
                <a:srgbClr val="000000"/>
              </a:solidFill>
              <a:highlight>
                <a:srgbClr val="FFFFFF"/>
              </a:highlight>
            </a:endParaRPr>
          </a:p>
          <a:p>
            <a:pPr indent="0" lvl="0" marL="0" rtl="0" algn="l">
              <a:lnSpc>
                <a:spcPct val="100000"/>
              </a:lnSpc>
              <a:spcBef>
                <a:spcPts val="1600"/>
              </a:spcBef>
              <a:spcAft>
                <a:spcPts val="0"/>
              </a:spcAft>
              <a:buNone/>
            </a:pPr>
            <a:r>
              <a:rPr lang="en">
                <a:solidFill>
                  <a:srgbClr val="000000"/>
                </a:solidFill>
                <a:highlight>
                  <a:srgbClr val="FFFFFF"/>
                </a:highlight>
              </a:rPr>
              <a:t>2. Assigning an address to the socket </a:t>
            </a:r>
            <a:endParaRPr>
              <a:solidFill>
                <a:srgbClr val="000000"/>
              </a:solidFill>
              <a:highlight>
                <a:srgbClr val="FFFFFF"/>
              </a:highlight>
            </a:endParaRPr>
          </a:p>
          <a:p>
            <a:pPr indent="0" lvl="0" marL="0" marR="279400" rtl="0" algn="l">
              <a:lnSpc>
                <a:spcPct val="100000"/>
              </a:lnSpc>
              <a:spcBef>
                <a:spcPts val="1600"/>
              </a:spcBef>
              <a:spcAft>
                <a:spcPts val="0"/>
              </a:spcAft>
              <a:buNone/>
            </a:pPr>
            <a:r>
              <a:rPr b="1" lang="en">
                <a:solidFill>
                  <a:srgbClr val="000000"/>
                </a:solidFill>
                <a:highlight>
                  <a:srgbClr val="FFFFFF"/>
                </a:highlight>
              </a:rPr>
              <a:t>int </a:t>
            </a:r>
            <a:r>
              <a:rPr b="1" lang="en">
                <a:solidFill>
                  <a:srgbClr val="000000"/>
                </a:solidFill>
              </a:rPr>
              <a:t>bind</a:t>
            </a:r>
            <a:r>
              <a:rPr b="1" lang="en">
                <a:solidFill>
                  <a:srgbClr val="000000"/>
                </a:solidFill>
                <a:highlight>
                  <a:srgbClr val="FFFFFF"/>
                </a:highlight>
              </a:rPr>
              <a:t>(int</a:t>
            </a:r>
            <a:r>
              <a:rPr lang="en">
                <a:solidFill>
                  <a:srgbClr val="000000"/>
                </a:solidFill>
                <a:highlight>
                  <a:srgbClr val="FFFFFF"/>
                </a:highlight>
              </a:rPr>
              <a:t> </a:t>
            </a:r>
            <a:r>
              <a:rPr i="1" lang="en">
                <a:solidFill>
                  <a:srgbClr val="000000"/>
                </a:solidFill>
                <a:highlight>
                  <a:srgbClr val="FFFFFF"/>
                </a:highlight>
              </a:rPr>
              <a:t>sockfd</a:t>
            </a:r>
            <a:r>
              <a:rPr b="1" lang="en">
                <a:solidFill>
                  <a:srgbClr val="000000"/>
                </a:solidFill>
                <a:highlight>
                  <a:srgbClr val="FFFFFF"/>
                </a:highlight>
              </a:rPr>
              <a:t>, const struct sockaddr *</a:t>
            </a:r>
            <a:r>
              <a:rPr i="1" lang="en">
                <a:solidFill>
                  <a:srgbClr val="000000"/>
                </a:solidFill>
                <a:highlight>
                  <a:srgbClr val="FFFFFF"/>
                </a:highlight>
              </a:rPr>
              <a:t>addr</a:t>
            </a:r>
            <a:r>
              <a:rPr b="1" lang="en">
                <a:solidFill>
                  <a:srgbClr val="000000"/>
                </a:solidFill>
                <a:highlight>
                  <a:srgbClr val="FFFFFF"/>
                </a:highlight>
              </a:rPr>
              <a:t>,  socklen_t</a:t>
            </a:r>
            <a:r>
              <a:rPr lang="en">
                <a:solidFill>
                  <a:srgbClr val="000000"/>
                </a:solidFill>
                <a:highlight>
                  <a:srgbClr val="FFFFFF"/>
                </a:highlight>
              </a:rPr>
              <a:t> </a:t>
            </a:r>
            <a:r>
              <a:rPr i="1" lang="en">
                <a:solidFill>
                  <a:srgbClr val="000000"/>
                </a:solidFill>
                <a:highlight>
                  <a:srgbClr val="FFFFFF"/>
                </a:highlight>
              </a:rPr>
              <a:t>addrlen</a:t>
            </a:r>
            <a:r>
              <a:rPr b="1" lang="en">
                <a:solidFill>
                  <a:srgbClr val="000000"/>
                </a:solidFill>
                <a:highlight>
                  <a:srgbClr val="FFFFFF"/>
                </a:highlight>
              </a:rPr>
              <a:t>);</a:t>
            </a:r>
            <a:endParaRPr b="1">
              <a:solidFill>
                <a:srgbClr val="000000"/>
              </a:solidFill>
              <a:highlight>
                <a:srgbClr val="FFFFFF"/>
              </a:highlight>
            </a:endParaRPr>
          </a:p>
          <a:p>
            <a:pPr indent="0" lvl="0" marL="0" marR="279400" rtl="0" algn="l">
              <a:lnSpc>
                <a:spcPct val="100000"/>
              </a:lnSpc>
              <a:spcBef>
                <a:spcPts val="0"/>
              </a:spcBef>
              <a:spcAft>
                <a:spcPts val="0"/>
              </a:spcAft>
              <a:buNone/>
            </a:pPr>
            <a:r>
              <a:rPr lang="en">
                <a:solidFill>
                  <a:srgbClr val="000000"/>
                </a:solidFill>
                <a:highlight>
                  <a:srgbClr val="FFFFFF"/>
                </a:highlight>
              </a:rPr>
              <a:t>On success, zero is returned. On error, -1 is returned, and </a:t>
            </a:r>
            <a:r>
              <a:rPr i="1" lang="en">
                <a:solidFill>
                  <a:srgbClr val="000000"/>
                </a:solidFill>
                <a:highlight>
                  <a:srgbClr val="FFFFFF"/>
                </a:highlight>
              </a:rPr>
              <a:t>errno</a:t>
            </a:r>
            <a:r>
              <a:rPr lang="en">
                <a:solidFill>
                  <a:srgbClr val="000000"/>
                </a:solidFill>
                <a:highlight>
                  <a:srgbClr val="FFFFFF"/>
                </a:highlight>
              </a:rPr>
              <a:t> is set appropriately.</a:t>
            </a:r>
            <a:endParaRPr>
              <a:solidFill>
                <a:srgbClr val="000000"/>
              </a:solidFill>
              <a:highlight>
                <a:srgbClr val="FFFFFF"/>
              </a:highlight>
            </a:endParaRPr>
          </a:p>
          <a:p>
            <a:pPr indent="0" lvl="0" marL="0" marR="279400" rtl="0" algn="l">
              <a:lnSpc>
                <a:spcPct val="100000"/>
              </a:lnSpc>
              <a:spcBef>
                <a:spcPts val="0"/>
              </a:spcBef>
              <a:spcAft>
                <a:spcPts val="0"/>
              </a:spcAft>
              <a:buNone/>
            </a:pPr>
            <a:r>
              <a:t/>
            </a:r>
            <a:endParaRPr>
              <a:solidFill>
                <a:srgbClr val="000000"/>
              </a:solidFill>
              <a:highlight>
                <a:srgbClr val="FFFFFF"/>
              </a:highlight>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0" lvl="0" marL="0" marR="279400" rtl="0" algn="l">
              <a:lnSpc>
                <a:spcPct val="100000"/>
              </a:lnSpc>
              <a:spcBef>
                <a:spcPts val="0"/>
              </a:spcBef>
              <a:spcAft>
                <a:spcPts val="0"/>
              </a:spcAft>
              <a:buNone/>
            </a:pPr>
            <a:r>
              <a:t/>
            </a:r>
            <a:endParaRPr>
              <a:solidFill>
                <a:srgbClr val="000000"/>
              </a:solidFill>
              <a:highlight>
                <a:srgbClr val="FFFFFF"/>
              </a:highlight>
            </a:endParaRPr>
          </a:p>
          <a:p>
            <a:pPr indent="0" lvl="0" marL="0" marR="279400" rtl="0" algn="l">
              <a:lnSpc>
                <a:spcPct val="100000"/>
              </a:lnSpc>
              <a:spcBef>
                <a:spcPts val="0"/>
              </a:spcBef>
              <a:spcAft>
                <a:spcPts val="0"/>
              </a:spcAft>
              <a:buNone/>
            </a:pPr>
            <a:r>
              <a:t/>
            </a:r>
            <a:endParaRPr>
              <a:solidFill>
                <a:srgbClr val="000000"/>
              </a:solidFill>
              <a:highlight>
                <a:srgbClr val="FFFFFF"/>
              </a:highlight>
            </a:endParaRPr>
          </a:p>
          <a:p>
            <a:pPr indent="0" lvl="0" marL="0" marR="279400" rtl="0" algn="l">
              <a:lnSpc>
                <a:spcPct val="100000"/>
              </a:lnSpc>
              <a:spcBef>
                <a:spcPts val="0"/>
              </a:spcBef>
              <a:spcAft>
                <a:spcPts val="0"/>
              </a:spcAft>
              <a:buNone/>
            </a:pPr>
            <a:r>
              <a:t/>
            </a:r>
            <a:endParaRPr>
              <a:solidFill>
                <a:srgbClr val="000000"/>
              </a:solidFill>
              <a:highlight>
                <a:srgbClr val="FFFFFF"/>
              </a:highlight>
            </a:endParaRPr>
          </a:p>
          <a:p>
            <a:pPr indent="0" lvl="0" marL="0" marR="279400" rtl="0" algn="l">
              <a:lnSpc>
                <a:spcPct val="100000"/>
              </a:lnSpc>
              <a:spcBef>
                <a:spcPts val="0"/>
              </a:spcBef>
              <a:spcAft>
                <a:spcPts val="0"/>
              </a:spcAft>
              <a:buNone/>
            </a:pPr>
            <a:r>
              <a:t/>
            </a:r>
            <a:endParaRPr>
              <a:solidFill>
                <a:srgbClr val="000000"/>
              </a:solidFill>
              <a:highlight>
                <a:srgbClr val="FFFFFF"/>
              </a:highlight>
            </a:endParaRPr>
          </a:p>
          <a:p>
            <a:pPr indent="0" lvl="0" marL="0" marR="279400" rtl="0" algn="l">
              <a:lnSpc>
                <a:spcPct val="100000"/>
              </a:lnSpc>
              <a:spcBef>
                <a:spcPts val="0"/>
              </a:spcBef>
              <a:spcAft>
                <a:spcPts val="0"/>
              </a:spcAft>
              <a:buNone/>
            </a:pPr>
            <a:r>
              <a:t/>
            </a:r>
            <a:endParaRPr>
              <a:solidFill>
                <a:srgbClr val="000000"/>
              </a:solidFill>
              <a:highlight>
                <a:srgbClr val="FFFFFF"/>
              </a:highlight>
            </a:endParaRPr>
          </a:p>
          <a:p>
            <a:pPr indent="0" lvl="0" marL="0" marR="279400" rtl="0" algn="l">
              <a:lnSpc>
                <a:spcPct val="100000"/>
              </a:lnSpc>
              <a:spcBef>
                <a:spcPts val="0"/>
              </a:spcBef>
              <a:spcAft>
                <a:spcPts val="0"/>
              </a:spcAft>
              <a:buNone/>
            </a:pPr>
            <a:r>
              <a:t/>
            </a:r>
            <a:endParaRPr b="1">
              <a:solidFill>
                <a:srgbClr val="000000"/>
              </a:solidFill>
              <a:highlight>
                <a:srgbClr val="FFFFFF"/>
              </a:highlight>
            </a:endParaRPr>
          </a:p>
          <a:p>
            <a:pPr indent="0" lvl="0" marL="0" marR="279400" rtl="0" algn="l">
              <a:lnSpc>
                <a:spcPct val="100000"/>
              </a:lnSpc>
              <a:spcBef>
                <a:spcPts val="0"/>
              </a:spcBef>
              <a:spcAft>
                <a:spcPts val="0"/>
              </a:spcAft>
              <a:buClr>
                <a:schemeClr val="dk1"/>
              </a:buClr>
              <a:buSzPts val="1100"/>
              <a:buFont typeface="Arial"/>
              <a:buNone/>
            </a:pPr>
            <a:r>
              <a:t/>
            </a:r>
            <a:endParaRPr b="1">
              <a:solidFill>
                <a:srgbClr val="000000"/>
              </a:solidFill>
              <a:highlight>
                <a:srgbClr val="FFFFFF"/>
              </a:highlight>
            </a:endParaRPr>
          </a:p>
          <a:p>
            <a:pPr indent="0" lvl="0" marL="0" rtl="0" algn="l">
              <a:lnSpc>
                <a:spcPct val="100000"/>
              </a:lnSpc>
              <a:spcBef>
                <a:spcPts val="0"/>
              </a:spcBef>
              <a:spcAft>
                <a:spcPts val="1600"/>
              </a:spcAft>
              <a:buNone/>
            </a:pPr>
            <a:r>
              <a:t/>
            </a:r>
            <a:endParaRPr>
              <a:solidFill>
                <a:srgbClr val="000000"/>
              </a:solidFill>
              <a:highlight>
                <a:srgbClr val="FFFFFF"/>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8"/>
          <p:cNvSpPr txBox="1"/>
          <p:nvPr>
            <p:ph idx="1" type="body"/>
          </p:nvPr>
        </p:nvSpPr>
        <p:spPr>
          <a:xfrm>
            <a:off x="311700" y="380000"/>
            <a:ext cx="8713200" cy="4188900"/>
          </a:xfrm>
          <a:prstGeom prst="rect">
            <a:avLst/>
          </a:prstGeom>
        </p:spPr>
        <p:txBody>
          <a:bodyPr anchorCtr="0" anchor="t" bIns="91425" lIns="91425" spcFirstLastPara="1" rIns="91425" wrap="square" tIns="91425">
            <a:noAutofit/>
          </a:bodyPr>
          <a:lstStyle/>
          <a:p>
            <a:pPr indent="0" lvl="0" marL="0" marR="279400" rtl="0" algn="l">
              <a:lnSpc>
                <a:spcPct val="100000"/>
              </a:lnSpc>
              <a:spcBef>
                <a:spcPts val="0"/>
              </a:spcBef>
              <a:spcAft>
                <a:spcPts val="0"/>
              </a:spcAft>
              <a:buClr>
                <a:schemeClr val="dk1"/>
              </a:buClr>
              <a:buSzPts val="1100"/>
              <a:buFont typeface="Arial"/>
              <a:buNone/>
            </a:pPr>
            <a:r>
              <a:rPr lang="en">
                <a:solidFill>
                  <a:schemeClr val="dk1"/>
                </a:solidFill>
                <a:highlight>
                  <a:schemeClr val="lt1"/>
                </a:highlight>
              </a:rPr>
              <a:t>3. </a:t>
            </a:r>
            <a:r>
              <a:rPr lang="en">
                <a:solidFill>
                  <a:schemeClr val="dk1"/>
                </a:solidFill>
              </a:rPr>
              <a:t>listen</a:t>
            </a:r>
            <a:r>
              <a:rPr lang="en">
                <a:solidFill>
                  <a:schemeClr val="dk1"/>
                </a:solidFill>
                <a:highlight>
                  <a:schemeClr val="lt1"/>
                </a:highlight>
              </a:rPr>
              <a:t> for connections on a socket</a:t>
            </a:r>
            <a:endParaRPr>
              <a:solidFill>
                <a:schemeClr val="dk1"/>
              </a:solidFill>
              <a:highlight>
                <a:schemeClr val="lt1"/>
              </a:highlight>
            </a:endParaRPr>
          </a:p>
          <a:p>
            <a:pPr indent="0" lvl="0" marL="0" marR="279400" rtl="0" algn="l">
              <a:lnSpc>
                <a:spcPct val="100000"/>
              </a:lnSpc>
              <a:spcBef>
                <a:spcPts val="0"/>
              </a:spcBef>
              <a:spcAft>
                <a:spcPts val="0"/>
              </a:spcAft>
              <a:buNone/>
            </a:pPr>
            <a:r>
              <a:t/>
            </a:r>
            <a:endParaRPr b="1">
              <a:solidFill>
                <a:schemeClr val="dk1"/>
              </a:solidFill>
              <a:highlight>
                <a:schemeClr val="lt1"/>
              </a:highlight>
            </a:endParaRPr>
          </a:p>
          <a:p>
            <a:pPr indent="0" lvl="0" marL="0" marR="279400" rtl="0" algn="l">
              <a:lnSpc>
                <a:spcPct val="100000"/>
              </a:lnSpc>
              <a:spcBef>
                <a:spcPts val="0"/>
              </a:spcBef>
              <a:spcAft>
                <a:spcPts val="0"/>
              </a:spcAft>
              <a:buClr>
                <a:schemeClr val="dk1"/>
              </a:buClr>
              <a:buSzPts val="1100"/>
              <a:buFont typeface="Arial"/>
              <a:buNone/>
            </a:pPr>
            <a:r>
              <a:rPr b="1" lang="en">
                <a:solidFill>
                  <a:schemeClr val="dk1"/>
                </a:solidFill>
                <a:highlight>
                  <a:schemeClr val="lt1"/>
                </a:highlight>
              </a:rPr>
              <a:t>int </a:t>
            </a:r>
            <a:r>
              <a:rPr b="1" lang="en">
                <a:solidFill>
                  <a:schemeClr val="dk1"/>
                </a:solidFill>
              </a:rPr>
              <a:t>listen</a:t>
            </a:r>
            <a:r>
              <a:rPr lang="en">
                <a:solidFill>
                  <a:schemeClr val="dk1"/>
                </a:solidFill>
              </a:rPr>
              <a:t>(int </a:t>
            </a:r>
            <a:r>
              <a:rPr b="1" lang="en">
                <a:solidFill>
                  <a:schemeClr val="dk1"/>
                </a:solidFill>
              </a:rPr>
              <a:t>sockfd</a:t>
            </a:r>
            <a:r>
              <a:rPr lang="en">
                <a:solidFill>
                  <a:schemeClr val="dk1"/>
                </a:solidFill>
              </a:rPr>
              <a:t>, int </a:t>
            </a:r>
            <a:r>
              <a:rPr b="1" lang="en">
                <a:solidFill>
                  <a:schemeClr val="dk1"/>
                </a:solidFill>
              </a:rPr>
              <a:t>backlog</a:t>
            </a:r>
            <a:r>
              <a:rPr lang="en">
                <a:solidFill>
                  <a:schemeClr val="dk1"/>
                </a:solidFill>
              </a:rPr>
              <a:t>); </a:t>
            </a:r>
            <a:endParaRPr>
              <a:solidFill>
                <a:schemeClr val="dk1"/>
              </a:solidFill>
            </a:endParaRPr>
          </a:p>
          <a:p>
            <a:pPr indent="0" lvl="0" marL="0" marR="279400" rtl="0" algn="l">
              <a:lnSpc>
                <a:spcPct val="100000"/>
              </a:lnSpc>
              <a:spcBef>
                <a:spcPts val="0"/>
              </a:spcBef>
              <a:spcAft>
                <a:spcPts val="0"/>
              </a:spcAft>
              <a:buNone/>
            </a:pPr>
            <a:r>
              <a:t/>
            </a:r>
            <a:endParaRPr b="1">
              <a:solidFill>
                <a:schemeClr val="dk1"/>
              </a:solidFill>
            </a:endParaRPr>
          </a:p>
          <a:p>
            <a:pPr indent="0" lvl="0" marL="0" marR="279400" rtl="0" algn="l">
              <a:lnSpc>
                <a:spcPct val="100000"/>
              </a:lnSpc>
              <a:spcBef>
                <a:spcPts val="0"/>
              </a:spcBef>
              <a:spcAft>
                <a:spcPts val="0"/>
              </a:spcAft>
              <a:buClr>
                <a:schemeClr val="dk1"/>
              </a:buClr>
              <a:buSzPts val="1100"/>
              <a:buFont typeface="Arial"/>
              <a:buNone/>
            </a:pPr>
            <a:r>
              <a:rPr b="1" lang="en">
                <a:solidFill>
                  <a:schemeClr val="dk1"/>
                </a:solidFill>
              </a:rPr>
              <a:t>listen</a:t>
            </a:r>
            <a:r>
              <a:rPr lang="en">
                <a:solidFill>
                  <a:schemeClr val="dk1"/>
                </a:solidFill>
              </a:rPr>
              <a:t>( </a:t>
            </a:r>
            <a:r>
              <a:rPr lang="en">
                <a:solidFill>
                  <a:schemeClr val="dk1"/>
                </a:solidFill>
                <a:highlight>
                  <a:schemeClr val="lt1"/>
                </a:highlight>
              </a:rPr>
              <a:t>) marks the socket referred to by </a:t>
            </a:r>
            <a:r>
              <a:rPr i="1" lang="en">
                <a:solidFill>
                  <a:schemeClr val="dk1"/>
                </a:solidFill>
                <a:highlight>
                  <a:schemeClr val="lt1"/>
                </a:highlight>
              </a:rPr>
              <a:t>sockfd</a:t>
            </a:r>
            <a:r>
              <a:rPr lang="en">
                <a:solidFill>
                  <a:schemeClr val="dk1"/>
                </a:solidFill>
                <a:highlight>
                  <a:schemeClr val="lt1"/>
                </a:highlight>
              </a:rPr>
              <a:t> as a passive socket, that is, as a socket that will be used to accept incoming connection requests using </a:t>
            </a:r>
            <a:r>
              <a:rPr b="1" i="1" lang="en">
                <a:solidFill>
                  <a:schemeClr val="dk1"/>
                </a:solidFill>
                <a:highlight>
                  <a:schemeClr val="lt1"/>
                </a:highlight>
              </a:rPr>
              <a:t>accept</a:t>
            </a:r>
            <a:r>
              <a:rPr i="1" lang="en">
                <a:solidFill>
                  <a:schemeClr val="dk1"/>
                </a:solidFill>
                <a:highlight>
                  <a:schemeClr val="lt1"/>
                </a:highlight>
              </a:rPr>
              <a:t>(2)</a:t>
            </a:r>
            <a:r>
              <a:rPr lang="en">
                <a:solidFill>
                  <a:schemeClr val="dk1"/>
                </a:solidFill>
                <a:highlight>
                  <a:schemeClr val="lt1"/>
                </a:highlight>
              </a:rPr>
              <a:t>.</a:t>
            </a:r>
            <a:endParaRPr>
              <a:solidFill>
                <a:schemeClr val="dk1"/>
              </a:solidFill>
              <a:highlight>
                <a:schemeClr val="lt1"/>
              </a:highlight>
            </a:endParaRPr>
          </a:p>
          <a:p>
            <a:pPr indent="0" lvl="0" marL="0" rtl="0" algn="l">
              <a:lnSpc>
                <a:spcPct val="100000"/>
              </a:lnSpc>
              <a:spcBef>
                <a:spcPts val="1000"/>
              </a:spcBef>
              <a:spcAft>
                <a:spcPts val="0"/>
              </a:spcAft>
              <a:buClr>
                <a:schemeClr val="dk1"/>
              </a:buClr>
              <a:buSzPts val="1100"/>
              <a:buFont typeface="Arial"/>
              <a:buNone/>
            </a:pPr>
            <a:r>
              <a:rPr lang="en">
                <a:solidFill>
                  <a:srgbClr val="000000"/>
                </a:solidFill>
              </a:rPr>
              <a:t>The </a:t>
            </a:r>
            <a:r>
              <a:rPr i="1" lang="en">
                <a:solidFill>
                  <a:srgbClr val="000000"/>
                </a:solidFill>
              </a:rPr>
              <a:t>backlog</a:t>
            </a:r>
            <a:r>
              <a:rPr lang="en">
                <a:solidFill>
                  <a:srgbClr val="000000"/>
                </a:solidFill>
              </a:rPr>
              <a:t> argument defines the maximum length to which the queue of pending connections for </a:t>
            </a:r>
            <a:r>
              <a:rPr i="1" lang="en">
                <a:solidFill>
                  <a:srgbClr val="000000"/>
                </a:solidFill>
              </a:rPr>
              <a:t>sockfd</a:t>
            </a:r>
            <a:r>
              <a:rPr lang="en">
                <a:solidFill>
                  <a:srgbClr val="000000"/>
                </a:solidFill>
              </a:rPr>
              <a:t> may grow.</a:t>
            </a:r>
            <a:endParaRPr>
              <a:solidFill>
                <a:srgbClr val="000000"/>
              </a:solidFill>
            </a:endParaRPr>
          </a:p>
          <a:p>
            <a:pPr indent="0" lvl="0" marL="0" rtl="0" algn="l">
              <a:lnSpc>
                <a:spcPct val="100000"/>
              </a:lnSpc>
              <a:spcBef>
                <a:spcPts val="1000"/>
              </a:spcBef>
              <a:spcAft>
                <a:spcPts val="16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9"/>
          <p:cNvSpPr txBox="1"/>
          <p:nvPr>
            <p:ph idx="1" type="body"/>
          </p:nvPr>
        </p:nvSpPr>
        <p:spPr>
          <a:xfrm>
            <a:off x="311700" y="285000"/>
            <a:ext cx="8520600" cy="4560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rPr>
              <a:t>4. Accept a connection on a socket</a:t>
            </a:r>
            <a:endParaRPr>
              <a:solidFill>
                <a:srgbClr val="000000"/>
              </a:solidFill>
            </a:endParaRPr>
          </a:p>
          <a:p>
            <a:pPr indent="0" lvl="0" marL="0" marR="279400" rtl="0" algn="l">
              <a:lnSpc>
                <a:spcPct val="100000"/>
              </a:lnSpc>
              <a:spcBef>
                <a:spcPts val="1600"/>
              </a:spcBef>
              <a:spcAft>
                <a:spcPts val="0"/>
              </a:spcAft>
              <a:buNone/>
            </a:pPr>
            <a:r>
              <a:rPr lang="en">
                <a:solidFill>
                  <a:srgbClr val="000000"/>
                </a:solidFill>
              </a:rPr>
              <a:t>int accept(int sockfd, struct sockaddr *addr, socklen_t *addrlen)</a:t>
            </a:r>
            <a:endParaRPr>
              <a:solidFill>
                <a:srgbClr val="000000"/>
              </a:solidFill>
            </a:endParaRPr>
          </a:p>
          <a:p>
            <a:pPr indent="0" lvl="0" marL="0" marR="279400" rtl="0" algn="l">
              <a:lnSpc>
                <a:spcPct val="100000"/>
              </a:lnSpc>
              <a:spcBef>
                <a:spcPts val="0"/>
              </a:spcBef>
              <a:spcAft>
                <a:spcPts val="0"/>
              </a:spcAft>
              <a:buNone/>
            </a:pPr>
            <a:r>
              <a:t/>
            </a:r>
            <a:endParaRPr>
              <a:solidFill>
                <a:srgbClr val="000000"/>
              </a:solidFill>
            </a:endParaRPr>
          </a:p>
          <a:p>
            <a:pPr indent="0" lvl="0" marL="0" marR="279400" rtl="0" algn="l">
              <a:lnSpc>
                <a:spcPct val="100000"/>
              </a:lnSpc>
              <a:spcBef>
                <a:spcPts val="0"/>
              </a:spcBef>
              <a:spcAft>
                <a:spcPts val="0"/>
              </a:spcAft>
              <a:buNone/>
            </a:pPr>
            <a:r>
              <a:rPr lang="en">
                <a:solidFill>
                  <a:srgbClr val="000000"/>
                </a:solidFill>
              </a:rPr>
              <a:t>5. Read from a file descriptor/ Write to a file descriptor</a:t>
            </a:r>
            <a:endParaRPr>
              <a:solidFill>
                <a:srgbClr val="000000"/>
              </a:solidFill>
            </a:endParaRPr>
          </a:p>
          <a:p>
            <a:pPr indent="0" lvl="0" marL="0" marR="279400" rtl="0" algn="l">
              <a:lnSpc>
                <a:spcPct val="100000"/>
              </a:lnSpc>
              <a:spcBef>
                <a:spcPts val="0"/>
              </a:spcBef>
              <a:spcAft>
                <a:spcPts val="0"/>
              </a:spcAft>
              <a:buNone/>
            </a:pPr>
            <a:r>
              <a:t/>
            </a:r>
            <a:endParaRPr>
              <a:solidFill>
                <a:srgbClr val="000000"/>
              </a:solidFill>
            </a:endParaRPr>
          </a:p>
          <a:p>
            <a:pPr indent="0" lvl="0" marL="0" marR="279400" rtl="0" algn="l">
              <a:lnSpc>
                <a:spcPct val="100000"/>
              </a:lnSpc>
              <a:spcBef>
                <a:spcPts val="0"/>
              </a:spcBef>
              <a:spcAft>
                <a:spcPts val="0"/>
              </a:spcAft>
              <a:buNone/>
            </a:pPr>
            <a:r>
              <a:rPr b="1" lang="en">
                <a:solidFill>
                  <a:srgbClr val="000000"/>
                </a:solidFill>
              </a:rPr>
              <a:t>ssize_t read</a:t>
            </a:r>
            <a:r>
              <a:rPr lang="en">
                <a:solidFill>
                  <a:srgbClr val="000000"/>
                </a:solidFill>
              </a:rPr>
              <a:t>(</a:t>
            </a:r>
            <a:r>
              <a:rPr b="1" lang="en">
                <a:solidFill>
                  <a:srgbClr val="000000"/>
                </a:solidFill>
              </a:rPr>
              <a:t>int</a:t>
            </a:r>
            <a:r>
              <a:rPr lang="en">
                <a:solidFill>
                  <a:srgbClr val="000000"/>
                </a:solidFill>
              </a:rPr>
              <a:t> </a:t>
            </a:r>
            <a:r>
              <a:rPr i="1" lang="en">
                <a:solidFill>
                  <a:srgbClr val="000000"/>
                </a:solidFill>
              </a:rPr>
              <a:t>fd</a:t>
            </a:r>
            <a:r>
              <a:rPr lang="en">
                <a:solidFill>
                  <a:srgbClr val="000000"/>
                </a:solidFill>
              </a:rPr>
              <a:t>, </a:t>
            </a:r>
            <a:r>
              <a:rPr b="1" lang="en">
                <a:solidFill>
                  <a:srgbClr val="000000"/>
                </a:solidFill>
              </a:rPr>
              <a:t>void </a:t>
            </a:r>
            <a:r>
              <a:rPr b="1" i="1" lang="en">
                <a:solidFill>
                  <a:srgbClr val="000000"/>
                </a:solidFill>
              </a:rPr>
              <a:t>*</a:t>
            </a:r>
            <a:r>
              <a:rPr i="1" lang="en">
                <a:solidFill>
                  <a:srgbClr val="000000"/>
                </a:solidFill>
              </a:rPr>
              <a:t>buf</a:t>
            </a:r>
            <a:r>
              <a:rPr lang="en">
                <a:solidFill>
                  <a:srgbClr val="000000"/>
                </a:solidFill>
              </a:rPr>
              <a:t>, </a:t>
            </a:r>
            <a:r>
              <a:rPr b="1" lang="en">
                <a:solidFill>
                  <a:srgbClr val="000000"/>
                </a:solidFill>
              </a:rPr>
              <a:t>size_t</a:t>
            </a:r>
            <a:r>
              <a:rPr lang="en">
                <a:solidFill>
                  <a:srgbClr val="000000"/>
                </a:solidFill>
              </a:rPr>
              <a:t> </a:t>
            </a:r>
            <a:r>
              <a:rPr i="1" lang="en">
                <a:solidFill>
                  <a:srgbClr val="000000"/>
                </a:solidFill>
              </a:rPr>
              <a:t>count</a:t>
            </a:r>
            <a:r>
              <a:rPr lang="en">
                <a:solidFill>
                  <a:srgbClr val="000000"/>
                </a:solidFill>
              </a:rPr>
              <a:t>);</a:t>
            </a:r>
            <a:endParaRPr>
              <a:solidFill>
                <a:srgbClr val="000000"/>
              </a:solidFill>
            </a:endParaRPr>
          </a:p>
          <a:p>
            <a:pPr indent="0" lvl="0" marL="0" marR="279400" rtl="0" algn="l">
              <a:lnSpc>
                <a:spcPct val="100000"/>
              </a:lnSpc>
              <a:spcBef>
                <a:spcPts val="0"/>
              </a:spcBef>
              <a:spcAft>
                <a:spcPts val="0"/>
              </a:spcAft>
              <a:buNone/>
            </a:pPr>
            <a:r>
              <a:rPr b="1" lang="en">
                <a:solidFill>
                  <a:srgbClr val="000000"/>
                </a:solidFill>
              </a:rPr>
              <a:t>ssize_t write(int</a:t>
            </a:r>
            <a:r>
              <a:rPr lang="en">
                <a:solidFill>
                  <a:srgbClr val="000000"/>
                </a:solidFill>
              </a:rPr>
              <a:t> </a:t>
            </a:r>
            <a:r>
              <a:rPr i="1" lang="en">
                <a:solidFill>
                  <a:srgbClr val="000000"/>
                </a:solidFill>
              </a:rPr>
              <a:t>fd</a:t>
            </a:r>
            <a:r>
              <a:rPr b="1" lang="en">
                <a:solidFill>
                  <a:srgbClr val="000000"/>
                </a:solidFill>
              </a:rPr>
              <a:t>, const void *</a:t>
            </a:r>
            <a:r>
              <a:rPr i="1" lang="en">
                <a:solidFill>
                  <a:srgbClr val="000000"/>
                </a:solidFill>
              </a:rPr>
              <a:t>buf</a:t>
            </a:r>
            <a:r>
              <a:rPr b="1" lang="en">
                <a:solidFill>
                  <a:srgbClr val="000000"/>
                </a:solidFill>
              </a:rPr>
              <a:t>, size_t</a:t>
            </a:r>
            <a:r>
              <a:rPr lang="en">
                <a:solidFill>
                  <a:srgbClr val="000000"/>
                </a:solidFill>
              </a:rPr>
              <a:t> </a:t>
            </a:r>
            <a:r>
              <a:rPr i="1" lang="en">
                <a:solidFill>
                  <a:srgbClr val="000000"/>
                </a:solidFill>
              </a:rPr>
              <a:t>count</a:t>
            </a:r>
            <a:r>
              <a:rPr b="1" lang="en">
                <a:solidFill>
                  <a:srgbClr val="000000"/>
                </a:solidFill>
              </a:rPr>
              <a:t>);</a:t>
            </a:r>
            <a:endParaRPr b="1">
              <a:solidFill>
                <a:srgbClr val="000000"/>
              </a:solidFill>
            </a:endParaRPr>
          </a:p>
          <a:p>
            <a:pPr indent="0" lvl="0" marL="0" marR="279400" rtl="0" algn="l">
              <a:lnSpc>
                <a:spcPct val="100000"/>
              </a:lnSpc>
              <a:spcBef>
                <a:spcPts val="0"/>
              </a:spcBef>
              <a:spcAft>
                <a:spcPts val="0"/>
              </a:spcAft>
              <a:buNone/>
            </a:pPr>
            <a:r>
              <a:t/>
            </a:r>
            <a:endParaRPr>
              <a:solidFill>
                <a:srgbClr val="000000"/>
              </a:solidFill>
            </a:endParaRPr>
          </a:p>
          <a:p>
            <a:pPr indent="0" lvl="0" marL="0" marR="279400" rtl="0" algn="l">
              <a:lnSpc>
                <a:spcPct val="100000"/>
              </a:lnSpc>
              <a:spcBef>
                <a:spcPts val="0"/>
              </a:spcBef>
              <a:spcAft>
                <a:spcPts val="0"/>
              </a:spcAft>
              <a:buNone/>
            </a:pPr>
            <a:r>
              <a:rPr b="1" lang="en">
                <a:solidFill>
                  <a:srgbClr val="000000"/>
                </a:solidFill>
              </a:rPr>
              <a:t>read</a:t>
            </a:r>
            <a:r>
              <a:rPr lang="en">
                <a:solidFill>
                  <a:srgbClr val="000000"/>
                </a:solidFill>
              </a:rPr>
              <a:t>() attempts to read up to </a:t>
            </a:r>
            <a:r>
              <a:rPr i="1" lang="en">
                <a:solidFill>
                  <a:srgbClr val="000000"/>
                </a:solidFill>
              </a:rPr>
              <a:t>count</a:t>
            </a:r>
            <a:r>
              <a:rPr lang="en">
                <a:solidFill>
                  <a:srgbClr val="000000"/>
                </a:solidFill>
              </a:rPr>
              <a:t> bytes from file descriptor </a:t>
            </a:r>
            <a:r>
              <a:rPr i="1" lang="en">
                <a:solidFill>
                  <a:srgbClr val="000000"/>
                </a:solidFill>
              </a:rPr>
              <a:t>fd</a:t>
            </a:r>
            <a:r>
              <a:rPr lang="en">
                <a:solidFill>
                  <a:srgbClr val="000000"/>
                </a:solidFill>
              </a:rPr>
              <a:t> into the buffer starting at </a:t>
            </a:r>
            <a:r>
              <a:rPr i="1" lang="en">
                <a:solidFill>
                  <a:srgbClr val="000000"/>
                </a:solidFill>
              </a:rPr>
              <a:t>buf</a:t>
            </a:r>
            <a:r>
              <a:rPr lang="en">
                <a:solidFill>
                  <a:srgbClr val="000000"/>
                </a:solidFill>
              </a:rPr>
              <a:t>.</a:t>
            </a:r>
            <a:endParaRPr>
              <a:solidFill>
                <a:srgbClr val="000000"/>
              </a:solidFill>
            </a:endParaRPr>
          </a:p>
          <a:p>
            <a:pPr indent="0" lvl="0" marL="0" marR="279400" rtl="0" algn="l">
              <a:lnSpc>
                <a:spcPct val="100000"/>
              </a:lnSpc>
              <a:spcBef>
                <a:spcPts val="0"/>
              </a:spcBef>
              <a:spcAft>
                <a:spcPts val="0"/>
              </a:spcAft>
              <a:buNone/>
            </a:pPr>
            <a:r>
              <a:t/>
            </a:r>
            <a:endParaRPr>
              <a:solidFill>
                <a:srgbClr val="000000"/>
              </a:solidFill>
            </a:endParaRPr>
          </a:p>
          <a:p>
            <a:pPr indent="0" lvl="0" marL="0" marR="279400" rtl="0" algn="l">
              <a:lnSpc>
                <a:spcPct val="100000"/>
              </a:lnSpc>
              <a:spcBef>
                <a:spcPts val="0"/>
              </a:spcBef>
              <a:spcAft>
                <a:spcPts val="0"/>
              </a:spcAft>
              <a:buNone/>
            </a:pPr>
            <a:r>
              <a:rPr b="1" lang="en">
                <a:solidFill>
                  <a:srgbClr val="000000"/>
                </a:solidFill>
              </a:rPr>
              <a:t>write</a:t>
            </a:r>
            <a:r>
              <a:rPr lang="en">
                <a:solidFill>
                  <a:srgbClr val="000000"/>
                </a:solidFill>
              </a:rPr>
              <a:t>() writes up to </a:t>
            </a:r>
            <a:r>
              <a:rPr i="1" lang="en">
                <a:solidFill>
                  <a:srgbClr val="000000"/>
                </a:solidFill>
              </a:rPr>
              <a:t>count</a:t>
            </a:r>
            <a:r>
              <a:rPr lang="en">
                <a:solidFill>
                  <a:srgbClr val="000000"/>
                </a:solidFill>
              </a:rPr>
              <a:t> bytes from the buffer pointed </a:t>
            </a:r>
            <a:r>
              <a:rPr i="1" lang="en">
                <a:solidFill>
                  <a:srgbClr val="000000"/>
                </a:solidFill>
              </a:rPr>
              <a:t>buf</a:t>
            </a:r>
            <a:r>
              <a:rPr lang="en">
                <a:solidFill>
                  <a:srgbClr val="000000"/>
                </a:solidFill>
              </a:rPr>
              <a:t> to the file referred to by the file descriptor </a:t>
            </a:r>
            <a:r>
              <a:rPr i="1" lang="en">
                <a:solidFill>
                  <a:srgbClr val="000000"/>
                </a:solidFill>
              </a:rPr>
              <a:t>fd</a:t>
            </a:r>
            <a:r>
              <a:rPr lang="en">
                <a:solidFill>
                  <a:srgbClr val="000000"/>
                </a:solidFill>
              </a:rPr>
              <a:t>.</a:t>
            </a:r>
            <a:endParaRPr>
              <a:solidFill>
                <a:srgbClr val="000000"/>
              </a:solidFill>
            </a:endParaRPr>
          </a:p>
          <a:p>
            <a:pPr indent="0" lvl="0" marL="0" marR="279400" rtl="0" algn="l">
              <a:spcBef>
                <a:spcPts val="0"/>
              </a:spcBef>
              <a:spcAft>
                <a:spcPts val="0"/>
              </a:spcAft>
              <a:buNone/>
            </a:pPr>
            <a:r>
              <a:t/>
            </a:r>
            <a:endParaRPr sz="1200">
              <a:solidFill>
                <a:srgbClr val="000000"/>
              </a:solidFill>
              <a:highlight>
                <a:srgbClr val="FFFFFF"/>
              </a:highlight>
              <a:latin typeface="Verdana"/>
              <a:ea typeface="Verdana"/>
              <a:cs typeface="Verdana"/>
              <a:sym typeface="Verdana"/>
            </a:endParaRPr>
          </a:p>
          <a:p>
            <a:pPr indent="0" lvl="0" marL="0" marR="279400" rtl="0" algn="l">
              <a:spcBef>
                <a:spcPts val="0"/>
              </a:spcBef>
              <a:spcAft>
                <a:spcPts val="0"/>
              </a:spcAft>
              <a:buNone/>
            </a:pPr>
            <a:r>
              <a:t/>
            </a:r>
            <a:endParaRPr sz="1200">
              <a:solidFill>
                <a:srgbClr val="000000"/>
              </a:solidFill>
              <a:highlight>
                <a:srgbClr val="FFFFFF"/>
              </a:highlight>
              <a:latin typeface="Verdana"/>
              <a:ea typeface="Verdana"/>
              <a:cs typeface="Verdana"/>
              <a:sym typeface="Verdana"/>
            </a:endParaRPr>
          </a:p>
          <a:p>
            <a:pPr indent="0" lvl="0" marL="0" marR="279400" rtl="0" algn="l">
              <a:spcBef>
                <a:spcPts val="0"/>
              </a:spcBef>
              <a:spcAft>
                <a:spcPts val="0"/>
              </a:spcAft>
              <a:buNone/>
            </a:pPr>
            <a:r>
              <a:t/>
            </a:r>
            <a:endParaRPr sz="1200">
              <a:solidFill>
                <a:srgbClr val="000000"/>
              </a:solidFill>
              <a:highlight>
                <a:srgbClr val="FFFFFF"/>
              </a:highlight>
              <a:latin typeface="Verdana"/>
              <a:ea typeface="Verdana"/>
              <a:cs typeface="Verdana"/>
              <a:sym typeface="Verdana"/>
            </a:endParaRPr>
          </a:p>
          <a:p>
            <a:pPr indent="0" lvl="0" marL="0" marR="279400" rtl="0" algn="l">
              <a:spcBef>
                <a:spcPts val="0"/>
              </a:spcBef>
              <a:spcAft>
                <a:spcPts val="0"/>
              </a:spcAft>
              <a:buNone/>
            </a:pPr>
            <a:r>
              <a:t/>
            </a:r>
            <a:endParaRPr sz="1200">
              <a:solidFill>
                <a:srgbClr val="000000"/>
              </a:solidFill>
              <a:highlight>
                <a:srgbClr val="FFFFFF"/>
              </a:highlight>
              <a:latin typeface="Verdana"/>
              <a:ea typeface="Verdana"/>
              <a:cs typeface="Verdana"/>
              <a:sym typeface="Verdana"/>
            </a:endParaRPr>
          </a:p>
          <a:p>
            <a:pPr indent="0" lvl="0" marL="0" marR="279400" rtl="0" algn="l">
              <a:spcBef>
                <a:spcPts val="0"/>
              </a:spcBef>
              <a:spcAft>
                <a:spcPts val="0"/>
              </a:spcAft>
              <a:buNone/>
            </a:pPr>
            <a:r>
              <a:t/>
            </a:r>
            <a:endParaRPr sz="1200">
              <a:solidFill>
                <a:srgbClr val="000000"/>
              </a:solidFill>
              <a:highlight>
                <a:srgbClr val="FFFFFF"/>
              </a:highlight>
              <a:latin typeface="Verdana"/>
              <a:ea typeface="Verdana"/>
              <a:cs typeface="Verdana"/>
              <a:sym typeface="Verdana"/>
            </a:endParaRPr>
          </a:p>
          <a:p>
            <a:pPr indent="0" lvl="0" marL="0" marR="279400" rtl="0" algn="l">
              <a:spcBef>
                <a:spcPts val="0"/>
              </a:spcBef>
              <a:spcAft>
                <a:spcPts val="0"/>
              </a:spcAft>
              <a:buClr>
                <a:schemeClr val="dk1"/>
              </a:buClr>
              <a:buSzPts val="1100"/>
              <a:buFont typeface="Arial"/>
              <a:buNone/>
            </a:pPr>
            <a:r>
              <a:t/>
            </a:r>
            <a:endParaRPr sz="1200">
              <a:solidFill>
                <a:srgbClr val="000000"/>
              </a:solidFill>
              <a:highlight>
                <a:srgbClr val="FFFFFF"/>
              </a:highlight>
            </a:endParaRPr>
          </a:p>
          <a:p>
            <a:pPr indent="0" lvl="0" marL="0" rtl="0" algn="l">
              <a:spcBef>
                <a:spcPts val="0"/>
              </a:spcBef>
              <a:spcAft>
                <a:spcPts val="0"/>
              </a:spcAft>
              <a:buNone/>
            </a:pPr>
            <a:r>
              <a:t/>
            </a:r>
            <a:endParaRPr sz="1200">
              <a:solidFill>
                <a:srgbClr val="000000"/>
              </a:solidFill>
              <a:highlight>
                <a:srgbClr val="FFFFFF"/>
              </a:highlight>
              <a:latin typeface="Verdana"/>
              <a:ea typeface="Verdana"/>
              <a:cs typeface="Verdana"/>
              <a:sym typeface="Verdana"/>
            </a:endParaRPr>
          </a:p>
          <a:p>
            <a:pPr indent="0" lvl="0" marL="0" rtl="0" algn="l">
              <a:spcBef>
                <a:spcPts val="1600"/>
              </a:spcBef>
              <a:spcAft>
                <a:spcPts val="0"/>
              </a:spcAft>
              <a:buClr>
                <a:schemeClr val="dk1"/>
              </a:buClr>
              <a:buSzPts val="1100"/>
              <a:buFont typeface="Arial"/>
              <a:buNone/>
            </a:pPr>
            <a:r>
              <a:t/>
            </a:r>
            <a:endParaRPr sz="1200">
              <a:solidFill>
                <a:srgbClr val="000000"/>
              </a:solidFill>
              <a:highlight>
                <a:srgbClr val="FFFFFF"/>
              </a:highlight>
              <a:latin typeface="Verdana"/>
              <a:ea typeface="Verdana"/>
              <a:cs typeface="Verdana"/>
              <a:sym typeface="Verdana"/>
            </a:endParaRPr>
          </a:p>
          <a:p>
            <a:pPr indent="0" lvl="0" marL="0" rtl="0" algn="l">
              <a:spcBef>
                <a:spcPts val="1600"/>
              </a:spcBef>
              <a:spcAft>
                <a:spcPts val="1600"/>
              </a:spcAft>
              <a:buNone/>
            </a:pPr>
            <a:r>
              <a:t/>
            </a:r>
            <a:endParaRPr sz="1200">
              <a:solidFill>
                <a:srgbClr val="000000"/>
              </a:solidFill>
              <a:highlight>
                <a:srgbClr val="FFFFFF"/>
              </a:highlight>
              <a:latin typeface="Verdana"/>
              <a:ea typeface="Verdana"/>
              <a:cs typeface="Verdana"/>
              <a:sym typeface="Verdan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0"/>
          <p:cNvSpPr txBox="1"/>
          <p:nvPr>
            <p:ph idx="1" type="body"/>
          </p:nvPr>
        </p:nvSpPr>
        <p:spPr>
          <a:xfrm>
            <a:off x="311700" y="112125"/>
            <a:ext cx="8520600" cy="459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rPr>
              <a:t>At client side:</a:t>
            </a:r>
            <a:endParaRPr>
              <a:solidFill>
                <a:srgbClr val="000000"/>
              </a:solidFill>
            </a:endParaRPr>
          </a:p>
          <a:p>
            <a:pPr indent="0" lvl="0" marL="0" rtl="0" algn="l">
              <a:lnSpc>
                <a:spcPct val="100000"/>
              </a:lnSpc>
              <a:spcBef>
                <a:spcPts val="1600"/>
              </a:spcBef>
              <a:spcAft>
                <a:spcPts val="0"/>
              </a:spcAft>
              <a:buNone/>
            </a:pPr>
            <a:r>
              <a:rPr lang="en">
                <a:solidFill>
                  <a:srgbClr val="000000"/>
                </a:solidFill>
              </a:rPr>
              <a:t>1. </a:t>
            </a:r>
            <a:r>
              <a:rPr lang="en">
                <a:solidFill>
                  <a:srgbClr val="000000"/>
                </a:solidFill>
              </a:rPr>
              <a:t>Creating end point point for communication (socket - Linux socket interface)</a:t>
            </a:r>
            <a:endParaRPr>
              <a:solidFill>
                <a:srgbClr val="000000"/>
              </a:solidFill>
            </a:endParaRPr>
          </a:p>
          <a:p>
            <a:pPr indent="0" lvl="0" marL="0" rtl="0" algn="l">
              <a:lnSpc>
                <a:spcPct val="100000"/>
              </a:lnSpc>
              <a:spcBef>
                <a:spcPts val="0"/>
              </a:spcBef>
              <a:spcAft>
                <a:spcPts val="0"/>
              </a:spcAft>
              <a:buClr>
                <a:schemeClr val="dk1"/>
              </a:buClr>
              <a:buSzPts val="1100"/>
              <a:buFont typeface="Arial"/>
              <a:buNone/>
            </a:pPr>
            <a:r>
              <a:rPr b="1" lang="en">
                <a:solidFill>
                  <a:srgbClr val="000000"/>
                </a:solidFill>
              </a:rPr>
              <a:t>    </a:t>
            </a:r>
            <a:r>
              <a:rPr b="1" lang="en">
                <a:solidFill>
                  <a:srgbClr val="000000"/>
                </a:solidFill>
              </a:rPr>
              <a:t>int socket(int</a:t>
            </a:r>
            <a:r>
              <a:rPr lang="en">
                <a:solidFill>
                  <a:srgbClr val="000000"/>
                </a:solidFill>
              </a:rPr>
              <a:t> </a:t>
            </a:r>
            <a:r>
              <a:rPr i="1" lang="en">
                <a:solidFill>
                  <a:srgbClr val="000000"/>
                </a:solidFill>
              </a:rPr>
              <a:t>domain</a:t>
            </a:r>
            <a:r>
              <a:rPr b="1" lang="en">
                <a:solidFill>
                  <a:srgbClr val="000000"/>
                </a:solidFill>
              </a:rPr>
              <a:t>, int</a:t>
            </a:r>
            <a:r>
              <a:rPr lang="en">
                <a:solidFill>
                  <a:srgbClr val="000000"/>
                </a:solidFill>
              </a:rPr>
              <a:t> </a:t>
            </a:r>
            <a:r>
              <a:rPr i="1" lang="en">
                <a:solidFill>
                  <a:srgbClr val="000000"/>
                </a:solidFill>
              </a:rPr>
              <a:t>type</a:t>
            </a:r>
            <a:r>
              <a:rPr b="1" lang="en">
                <a:solidFill>
                  <a:srgbClr val="000000"/>
                </a:solidFill>
              </a:rPr>
              <a:t>, int</a:t>
            </a:r>
            <a:r>
              <a:rPr lang="en">
                <a:solidFill>
                  <a:srgbClr val="000000"/>
                </a:solidFill>
              </a:rPr>
              <a:t> </a:t>
            </a:r>
            <a:r>
              <a:rPr i="1" lang="en">
                <a:solidFill>
                  <a:srgbClr val="000000"/>
                </a:solidFill>
              </a:rPr>
              <a:t>protocol</a:t>
            </a:r>
            <a:r>
              <a:rPr b="1" lang="en">
                <a:solidFill>
                  <a:srgbClr val="000000"/>
                </a:solidFill>
              </a:rPr>
              <a:t>);</a:t>
            </a:r>
            <a:endParaRPr b="1">
              <a:solidFill>
                <a:srgbClr val="000000"/>
              </a:solidFill>
            </a:endParaRPr>
          </a:p>
          <a:p>
            <a:pPr indent="0" lvl="0" marL="0" rtl="0" algn="l">
              <a:lnSpc>
                <a:spcPct val="100000"/>
              </a:lnSpc>
              <a:spcBef>
                <a:spcPts val="1600"/>
              </a:spcBef>
              <a:spcAft>
                <a:spcPts val="0"/>
              </a:spcAft>
              <a:buNone/>
            </a:pPr>
            <a:r>
              <a:rPr lang="en">
                <a:solidFill>
                  <a:srgbClr val="000000"/>
                </a:solidFill>
              </a:rPr>
              <a:t>2. Connect - initiate a connection on a socket</a:t>
            </a:r>
            <a:endParaRPr>
              <a:solidFill>
                <a:srgbClr val="000000"/>
              </a:solidFill>
            </a:endParaRPr>
          </a:p>
          <a:p>
            <a:pPr indent="0" lvl="0" marL="0" marR="279400" rtl="0" algn="l">
              <a:lnSpc>
                <a:spcPct val="100000"/>
              </a:lnSpc>
              <a:spcBef>
                <a:spcPts val="0"/>
              </a:spcBef>
              <a:spcAft>
                <a:spcPts val="0"/>
              </a:spcAft>
              <a:buNone/>
            </a:pPr>
            <a:r>
              <a:rPr lang="en">
                <a:solidFill>
                  <a:srgbClr val="000000"/>
                </a:solidFill>
              </a:rPr>
              <a:t>    </a:t>
            </a:r>
            <a:r>
              <a:rPr b="1" lang="en">
                <a:solidFill>
                  <a:srgbClr val="000000"/>
                </a:solidFill>
              </a:rPr>
              <a:t>int connect</a:t>
            </a:r>
            <a:r>
              <a:rPr lang="en">
                <a:solidFill>
                  <a:srgbClr val="000000"/>
                </a:solidFill>
              </a:rPr>
              <a:t>(</a:t>
            </a:r>
            <a:r>
              <a:rPr b="1" lang="en">
                <a:solidFill>
                  <a:srgbClr val="000000"/>
                </a:solidFill>
              </a:rPr>
              <a:t>int </a:t>
            </a:r>
            <a:r>
              <a:rPr lang="en">
                <a:solidFill>
                  <a:srgbClr val="000000"/>
                </a:solidFill>
              </a:rPr>
              <a:t>sockfd, </a:t>
            </a:r>
            <a:r>
              <a:rPr b="1" lang="en">
                <a:solidFill>
                  <a:srgbClr val="000000"/>
                </a:solidFill>
              </a:rPr>
              <a:t>const struct sockaddr *</a:t>
            </a:r>
            <a:r>
              <a:rPr lang="en">
                <a:solidFill>
                  <a:srgbClr val="000000"/>
                </a:solidFill>
              </a:rPr>
              <a:t>addr,  </a:t>
            </a:r>
            <a:r>
              <a:rPr b="1" lang="en">
                <a:solidFill>
                  <a:srgbClr val="000000"/>
                </a:solidFill>
              </a:rPr>
              <a:t>socklen_t</a:t>
            </a:r>
            <a:r>
              <a:rPr lang="en">
                <a:solidFill>
                  <a:srgbClr val="000000"/>
                </a:solidFill>
              </a:rPr>
              <a:t> addrlen);</a:t>
            </a:r>
            <a:endParaRPr>
              <a:solidFill>
                <a:srgbClr val="000000"/>
              </a:solidFill>
            </a:endParaRPr>
          </a:p>
          <a:p>
            <a:pPr indent="0" lvl="0" marL="0" marR="279400" rtl="0" algn="l">
              <a:lnSpc>
                <a:spcPct val="100000"/>
              </a:lnSpc>
              <a:spcBef>
                <a:spcPts val="0"/>
              </a:spcBef>
              <a:spcAft>
                <a:spcPts val="0"/>
              </a:spcAft>
              <a:buNone/>
            </a:pPr>
            <a:r>
              <a:t/>
            </a:r>
            <a:endParaRPr>
              <a:solidFill>
                <a:srgbClr val="000000"/>
              </a:solidFill>
            </a:endParaRPr>
          </a:p>
          <a:p>
            <a:pPr indent="0" lvl="0" marL="0" marR="279400" rtl="0" algn="l">
              <a:lnSpc>
                <a:spcPct val="100000"/>
              </a:lnSpc>
              <a:spcBef>
                <a:spcPts val="0"/>
              </a:spcBef>
              <a:spcAft>
                <a:spcPts val="0"/>
              </a:spcAft>
              <a:buNone/>
            </a:pPr>
            <a:r>
              <a:rPr lang="en">
                <a:solidFill>
                  <a:srgbClr val="000000"/>
                </a:solidFill>
              </a:rPr>
              <a:t>The </a:t>
            </a:r>
            <a:r>
              <a:rPr b="1" lang="en">
                <a:solidFill>
                  <a:srgbClr val="000000"/>
                </a:solidFill>
              </a:rPr>
              <a:t>connect</a:t>
            </a:r>
            <a:r>
              <a:rPr lang="en">
                <a:solidFill>
                  <a:srgbClr val="000000"/>
                </a:solidFill>
              </a:rPr>
              <a:t>() system call connects the socket referred to by the file descriptor </a:t>
            </a:r>
            <a:r>
              <a:rPr i="1" lang="en">
                <a:solidFill>
                  <a:srgbClr val="000000"/>
                </a:solidFill>
              </a:rPr>
              <a:t>sockfd</a:t>
            </a:r>
            <a:r>
              <a:rPr lang="en">
                <a:solidFill>
                  <a:srgbClr val="000000"/>
                </a:solidFill>
              </a:rPr>
              <a:t> to the address specified by </a:t>
            </a:r>
            <a:r>
              <a:rPr i="1" lang="en">
                <a:solidFill>
                  <a:srgbClr val="000000"/>
                </a:solidFill>
              </a:rPr>
              <a:t>addr</a:t>
            </a:r>
            <a:r>
              <a:rPr lang="en">
                <a:solidFill>
                  <a:srgbClr val="000000"/>
                </a:solidFill>
              </a:rPr>
              <a:t>. </a:t>
            </a:r>
            <a:endParaRPr>
              <a:solidFill>
                <a:srgbClr val="000000"/>
              </a:solidFill>
            </a:endParaRPr>
          </a:p>
          <a:p>
            <a:pPr indent="0" lvl="0" marL="0" marR="279400" rtl="0" algn="l">
              <a:lnSpc>
                <a:spcPct val="100000"/>
              </a:lnSpc>
              <a:spcBef>
                <a:spcPts val="0"/>
              </a:spcBef>
              <a:spcAft>
                <a:spcPts val="0"/>
              </a:spcAft>
              <a:buNone/>
            </a:pPr>
            <a:r>
              <a:t/>
            </a:r>
            <a:endParaRPr>
              <a:solidFill>
                <a:srgbClr val="000000"/>
              </a:solidFill>
            </a:endParaRPr>
          </a:p>
          <a:p>
            <a:pPr indent="0" lvl="0" marL="0" marR="279400" rtl="0" algn="l">
              <a:lnSpc>
                <a:spcPct val="100000"/>
              </a:lnSpc>
              <a:spcBef>
                <a:spcPts val="0"/>
              </a:spcBef>
              <a:spcAft>
                <a:spcPts val="0"/>
              </a:spcAft>
              <a:buClr>
                <a:schemeClr val="dk1"/>
              </a:buClr>
              <a:buSzPts val="1100"/>
              <a:buFont typeface="Arial"/>
              <a:buNone/>
            </a:pPr>
            <a:r>
              <a:rPr lang="en">
                <a:solidFill>
                  <a:srgbClr val="000000"/>
                </a:solidFill>
              </a:rPr>
              <a:t>If the connection or binding succeeds, zero is returned. On error, -1 is returned, and </a:t>
            </a:r>
            <a:r>
              <a:rPr i="1" lang="en">
                <a:solidFill>
                  <a:srgbClr val="000000"/>
                </a:solidFill>
              </a:rPr>
              <a:t>errno</a:t>
            </a:r>
            <a:r>
              <a:rPr lang="en">
                <a:solidFill>
                  <a:srgbClr val="000000"/>
                </a:solidFill>
              </a:rPr>
              <a:t> is set appropriately.</a:t>
            </a:r>
            <a:endParaRPr>
              <a:solidFill>
                <a:srgbClr val="000000"/>
              </a:solidFill>
            </a:endParaRPr>
          </a:p>
          <a:p>
            <a:pPr indent="0" lvl="0" marL="0" marR="279400" rtl="0" algn="l">
              <a:lnSpc>
                <a:spcPct val="100000"/>
              </a:lnSpc>
              <a:spcBef>
                <a:spcPts val="0"/>
              </a:spcBef>
              <a:spcAft>
                <a:spcPts val="0"/>
              </a:spcAft>
              <a:buClr>
                <a:schemeClr val="dk1"/>
              </a:buClr>
              <a:buSzPts val="1100"/>
              <a:buFont typeface="Arial"/>
              <a:buNone/>
            </a:pPr>
            <a:r>
              <a:t/>
            </a:r>
            <a:endParaRPr>
              <a:solidFill>
                <a:srgbClr val="000000"/>
              </a:solidFill>
            </a:endParaRPr>
          </a:p>
          <a:p>
            <a:pPr indent="0" lvl="0" marL="0" rtl="0" algn="l">
              <a:lnSpc>
                <a:spcPct val="100000"/>
              </a:lnSpc>
              <a:spcBef>
                <a:spcPts val="0"/>
              </a:spcBef>
              <a:spcAft>
                <a:spcPts val="1600"/>
              </a:spcAft>
              <a:buNone/>
            </a:pPr>
            <a:r>
              <a:t/>
            </a:r>
            <a:endParaRPr>
              <a:solidFill>
                <a:srgbClr val="00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1"/>
          <p:cNvSpPr txBox="1"/>
          <p:nvPr>
            <p:ph idx="1" type="body"/>
          </p:nvPr>
        </p:nvSpPr>
        <p:spPr>
          <a:xfrm>
            <a:off x="311700" y="230700"/>
            <a:ext cx="8520600" cy="4338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000000"/>
                </a:solidFill>
              </a:rPr>
              <a:t>3. Read from a file descriptor/ Write to a file descriptor</a:t>
            </a:r>
            <a:endParaRPr>
              <a:solidFill>
                <a:srgbClr val="000000"/>
              </a:solidFill>
            </a:endParaRPr>
          </a:p>
          <a:p>
            <a:pPr indent="0" lvl="0" marL="0" marR="279400" rtl="0" algn="l">
              <a:lnSpc>
                <a:spcPct val="100000"/>
              </a:lnSpc>
              <a:spcBef>
                <a:spcPts val="1600"/>
              </a:spcBef>
              <a:spcAft>
                <a:spcPts val="0"/>
              </a:spcAft>
              <a:buClr>
                <a:schemeClr val="dk1"/>
              </a:buClr>
              <a:buSzPts val="1100"/>
              <a:buFont typeface="Arial"/>
              <a:buNone/>
            </a:pPr>
            <a:r>
              <a:rPr b="1" lang="en">
                <a:solidFill>
                  <a:srgbClr val="000000"/>
                </a:solidFill>
              </a:rPr>
              <a:t>ssize_t read(int</a:t>
            </a:r>
            <a:r>
              <a:rPr lang="en">
                <a:solidFill>
                  <a:srgbClr val="000000"/>
                </a:solidFill>
              </a:rPr>
              <a:t> </a:t>
            </a:r>
            <a:r>
              <a:rPr i="1" lang="en">
                <a:solidFill>
                  <a:srgbClr val="000000"/>
                </a:solidFill>
              </a:rPr>
              <a:t>fd</a:t>
            </a:r>
            <a:r>
              <a:rPr lang="en">
                <a:solidFill>
                  <a:srgbClr val="000000"/>
                </a:solidFill>
              </a:rPr>
              <a:t>, </a:t>
            </a:r>
            <a:r>
              <a:rPr b="1" lang="en">
                <a:solidFill>
                  <a:srgbClr val="000000"/>
                </a:solidFill>
              </a:rPr>
              <a:t>void *</a:t>
            </a:r>
            <a:r>
              <a:rPr i="1" lang="en">
                <a:solidFill>
                  <a:srgbClr val="000000"/>
                </a:solidFill>
              </a:rPr>
              <a:t>buf</a:t>
            </a:r>
            <a:r>
              <a:rPr lang="en">
                <a:solidFill>
                  <a:srgbClr val="000000"/>
                </a:solidFill>
              </a:rPr>
              <a:t>, </a:t>
            </a:r>
            <a:r>
              <a:rPr b="1" lang="en">
                <a:solidFill>
                  <a:srgbClr val="000000"/>
                </a:solidFill>
              </a:rPr>
              <a:t>size_t</a:t>
            </a:r>
            <a:r>
              <a:rPr lang="en">
                <a:solidFill>
                  <a:srgbClr val="000000"/>
                </a:solidFill>
              </a:rPr>
              <a:t> </a:t>
            </a:r>
            <a:r>
              <a:rPr i="1" lang="en">
                <a:solidFill>
                  <a:srgbClr val="000000"/>
                </a:solidFill>
              </a:rPr>
              <a:t>count</a:t>
            </a:r>
            <a:r>
              <a:rPr lang="en">
                <a:solidFill>
                  <a:srgbClr val="000000"/>
                </a:solidFill>
              </a:rPr>
              <a:t>);</a:t>
            </a:r>
            <a:endParaRPr>
              <a:solidFill>
                <a:srgbClr val="000000"/>
              </a:solidFill>
            </a:endParaRPr>
          </a:p>
          <a:p>
            <a:pPr indent="0" lvl="0" marL="0" marR="279400" rtl="0" algn="l">
              <a:lnSpc>
                <a:spcPct val="100000"/>
              </a:lnSpc>
              <a:spcBef>
                <a:spcPts val="0"/>
              </a:spcBef>
              <a:spcAft>
                <a:spcPts val="0"/>
              </a:spcAft>
              <a:buClr>
                <a:schemeClr val="dk1"/>
              </a:buClr>
              <a:buSzPts val="1100"/>
              <a:buFont typeface="Arial"/>
              <a:buNone/>
            </a:pPr>
            <a:r>
              <a:rPr b="1" lang="en">
                <a:solidFill>
                  <a:srgbClr val="000000"/>
                </a:solidFill>
              </a:rPr>
              <a:t>ssize_t write(int</a:t>
            </a:r>
            <a:r>
              <a:rPr lang="en">
                <a:solidFill>
                  <a:srgbClr val="000000"/>
                </a:solidFill>
              </a:rPr>
              <a:t> </a:t>
            </a:r>
            <a:r>
              <a:rPr i="1" lang="en">
                <a:solidFill>
                  <a:srgbClr val="000000"/>
                </a:solidFill>
              </a:rPr>
              <a:t>fd</a:t>
            </a:r>
            <a:r>
              <a:rPr b="1" lang="en">
                <a:solidFill>
                  <a:srgbClr val="000000"/>
                </a:solidFill>
              </a:rPr>
              <a:t>, const void *</a:t>
            </a:r>
            <a:r>
              <a:rPr i="1" lang="en">
                <a:solidFill>
                  <a:srgbClr val="000000"/>
                </a:solidFill>
              </a:rPr>
              <a:t>buf</a:t>
            </a:r>
            <a:r>
              <a:rPr b="1" lang="en">
                <a:solidFill>
                  <a:srgbClr val="000000"/>
                </a:solidFill>
              </a:rPr>
              <a:t>, size_t</a:t>
            </a:r>
            <a:r>
              <a:rPr lang="en">
                <a:solidFill>
                  <a:srgbClr val="000000"/>
                </a:solidFill>
              </a:rPr>
              <a:t> </a:t>
            </a:r>
            <a:r>
              <a:rPr i="1" lang="en">
                <a:solidFill>
                  <a:srgbClr val="000000"/>
                </a:solidFill>
              </a:rPr>
              <a:t>count</a:t>
            </a:r>
            <a:r>
              <a:rPr b="1" lang="en">
                <a:solidFill>
                  <a:srgbClr val="000000"/>
                </a:solidFill>
              </a:rPr>
              <a:t>);</a:t>
            </a:r>
            <a:endParaRPr>
              <a:solidFill>
                <a:srgbClr val="000000"/>
              </a:solidFill>
            </a:endParaRPr>
          </a:p>
          <a:p>
            <a:pPr indent="0" lvl="0" marL="0" marR="279400" rtl="0" algn="l">
              <a:lnSpc>
                <a:spcPct val="100000"/>
              </a:lnSpc>
              <a:spcBef>
                <a:spcPts val="0"/>
              </a:spcBef>
              <a:spcAft>
                <a:spcPts val="0"/>
              </a:spcAft>
              <a:buNone/>
            </a:pPr>
            <a:r>
              <a:t/>
            </a:r>
            <a:endParaRPr b="1">
              <a:solidFill>
                <a:srgbClr val="000000"/>
              </a:solidFill>
            </a:endParaRPr>
          </a:p>
          <a:p>
            <a:pPr indent="0" lvl="0" marL="0" marR="279400" rtl="0" algn="l">
              <a:lnSpc>
                <a:spcPct val="100000"/>
              </a:lnSpc>
              <a:spcBef>
                <a:spcPts val="0"/>
              </a:spcBef>
              <a:spcAft>
                <a:spcPts val="0"/>
              </a:spcAft>
              <a:buClr>
                <a:schemeClr val="dk1"/>
              </a:buClr>
              <a:buSzPts val="1100"/>
              <a:buFont typeface="Arial"/>
              <a:buNone/>
            </a:pPr>
            <a:r>
              <a:rPr b="1" lang="en">
                <a:solidFill>
                  <a:srgbClr val="000000"/>
                </a:solidFill>
              </a:rPr>
              <a:t>read</a:t>
            </a:r>
            <a:r>
              <a:rPr lang="en">
                <a:solidFill>
                  <a:srgbClr val="000000"/>
                </a:solidFill>
              </a:rPr>
              <a:t>() attempts to read up to </a:t>
            </a:r>
            <a:r>
              <a:rPr i="1" lang="en">
                <a:solidFill>
                  <a:srgbClr val="000000"/>
                </a:solidFill>
              </a:rPr>
              <a:t>count</a:t>
            </a:r>
            <a:r>
              <a:rPr lang="en">
                <a:solidFill>
                  <a:srgbClr val="000000"/>
                </a:solidFill>
              </a:rPr>
              <a:t> bytes from file descriptor </a:t>
            </a:r>
            <a:r>
              <a:rPr i="1" lang="en">
                <a:solidFill>
                  <a:srgbClr val="000000"/>
                </a:solidFill>
              </a:rPr>
              <a:t>fd</a:t>
            </a:r>
            <a:r>
              <a:rPr lang="en">
                <a:solidFill>
                  <a:srgbClr val="000000"/>
                </a:solidFill>
              </a:rPr>
              <a:t> into the buffer starting at </a:t>
            </a:r>
            <a:r>
              <a:rPr i="1" lang="en">
                <a:solidFill>
                  <a:srgbClr val="000000"/>
                </a:solidFill>
              </a:rPr>
              <a:t>buf</a:t>
            </a:r>
            <a:r>
              <a:rPr lang="en">
                <a:solidFill>
                  <a:srgbClr val="000000"/>
                </a:solidFill>
              </a:rPr>
              <a:t>.</a:t>
            </a:r>
            <a:endParaRPr>
              <a:solidFill>
                <a:srgbClr val="000000"/>
              </a:solidFill>
            </a:endParaRPr>
          </a:p>
          <a:p>
            <a:pPr indent="0" lvl="0" marL="0" marR="279400" rtl="0" algn="l">
              <a:lnSpc>
                <a:spcPct val="100000"/>
              </a:lnSpc>
              <a:spcBef>
                <a:spcPts val="0"/>
              </a:spcBef>
              <a:spcAft>
                <a:spcPts val="0"/>
              </a:spcAft>
              <a:buNone/>
            </a:pPr>
            <a:r>
              <a:t/>
            </a:r>
            <a:endParaRPr>
              <a:solidFill>
                <a:srgbClr val="000000"/>
              </a:solidFill>
            </a:endParaRPr>
          </a:p>
          <a:p>
            <a:pPr indent="0" lvl="0" marL="0" marR="279400" rtl="0" algn="l">
              <a:lnSpc>
                <a:spcPct val="100000"/>
              </a:lnSpc>
              <a:spcBef>
                <a:spcPts val="0"/>
              </a:spcBef>
              <a:spcAft>
                <a:spcPts val="0"/>
              </a:spcAft>
              <a:buClr>
                <a:schemeClr val="dk1"/>
              </a:buClr>
              <a:buSzPts val="1100"/>
              <a:buFont typeface="Arial"/>
              <a:buNone/>
            </a:pPr>
            <a:r>
              <a:rPr b="1" lang="en">
                <a:solidFill>
                  <a:srgbClr val="000000"/>
                </a:solidFill>
              </a:rPr>
              <a:t>write</a:t>
            </a:r>
            <a:r>
              <a:rPr lang="en">
                <a:solidFill>
                  <a:srgbClr val="000000"/>
                </a:solidFill>
              </a:rPr>
              <a:t>() writes up to </a:t>
            </a:r>
            <a:r>
              <a:rPr i="1" lang="en">
                <a:solidFill>
                  <a:srgbClr val="000000"/>
                </a:solidFill>
              </a:rPr>
              <a:t>count</a:t>
            </a:r>
            <a:r>
              <a:rPr lang="en">
                <a:solidFill>
                  <a:srgbClr val="000000"/>
                </a:solidFill>
              </a:rPr>
              <a:t> bytes from the buffer pointed </a:t>
            </a:r>
            <a:r>
              <a:rPr i="1" lang="en">
                <a:solidFill>
                  <a:srgbClr val="000000"/>
                </a:solidFill>
              </a:rPr>
              <a:t>buf</a:t>
            </a:r>
            <a:r>
              <a:rPr lang="en">
                <a:solidFill>
                  <a:srgbClr val="000000"/>
                </a:solidFill>
              </a:rPr>
              <a:t> to the file referred to by the file descriptor </a:t>
            </a:r>
            <a:r>
              <a:rPr i="1" lang="en">
                <a:solidFill>
                  <a:srgbClr val="000000"/>
                </a:solidFill>
              </a:rPr>
              <a:t>fd</a:t>
            </a:r>
            <a:r>
              <a:rPr lang="en">
                <a:solidFill>
                  <a:srgbClr val="000000"/>
                </a:solidFill>
              </a:rPr>
              <a:t>.</a:t>
            </a:r>
            <a:endParaRPr>
              <a:solidFill>
                <a:srgbClr val="000000"/>
              </a:solidFill>
            </a:endParaRPr>
          </a:p>
          <a:p>
            <a:pPr indent="0" lvl="0" marL="0" rtl="0" algn="l">
              <a:spcBef>
                <a:spcPts val="0"/>
              </a:spcBef>
              <a:spcAft>
                <a:spcPts val="1600"/>
              </a:spcAft>
              <a:buNone/>
            </a:pPr>
            <a:r>
              <a:t/>
            </a:r>
            <a:endParaRPr>
              <a:solidFill>
                <a:srgbClr val="00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2"/>
          <p:cNvSpPr txBox="1"/>
          <p:nvPr>
            <p:ph type="title"/>
          </p:nvPr>
        </p:nvSpPr>
        <p:spPr>
          <a:xfrm>
            <a:off x="311700" y="268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Implementation</a:t>
            </a:r>
            <a:r>
              <a:rPr lang="en"/>
              <a:t> of a shell </a:t>
            </a:r>
            <a:endParaRPr/>
          </a:p>
        </p:txBody>
      </p:sp>
      <p:sp>
        <p:nvSpPr>
          <p:cNvPr id="539" name="Google Shape;539;p82"/>
          <p:cNvSpPr txBox="1"/>
          <p:nvPr>
            <p:ph idx="1" type="body"/>
          </p:nvPr>
        </p:nvSpPr>
        <p:spPr>
          <a:xfrm>
            <a:off x="127500" y="921775"/>
            <a:ext cx="8889000" cy="105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Shell utility to transfer files.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Write a  shell in C/C++ which </a:t>
            </a:r>
            <a:r>
              <a:rPr lang="en">
                <a:solidFill>
                  <a:srgbClr val="000000"/>
                </a:solidFill>
              </a:rPr>
              <a:t>parse user inputs, and if required, spawn other processes (which necessitates the use of the fork and exec family of instructions</a:t>
            </a:r>
            <a:r>
              <a:rPr lang="en">
                <a:solidFill>
                  <a:srgbClr val="000000"/>
                </a:solidFill>
              </a:rPr>
              <a:t> </a:t>
            </a:r>
            <a:endParaRPr>
              <a:solidFill>
                <a:srgbClr val="000000"/>
              </a:solidFill>
            </a:endParaRPr>
          </a:p>
          <a:p>
            <a:pPr indent="0" lvl="0" marL="457200" rtl="0" algn="l">
              <a:spcBef>
                <a:spcPts val="1600"/>
              </a:spcBef>
              <a:spcAft>
                <a:spcPts val="1600"/>
              </a:spcAft>
              <a:buNone/>
            </a:pPr>
            <a:r>
              <a:t/>
            </a:r>
            <a:endParaRPr>
              <a:solidFill>
                <a:srgbClr val="000000"/>
              </a:solidFill>
            </a:endParaRPr>
          </a:p>
        </p:txBody>
      </p:sp>
      <p:pic>
        <p:nvPicPr>
          <p:cNvPr id="540" name="Google Shape;540;p82"/>
          <p:cNvPicPr preferRelativeResize="0"/>
          <p:nvPr/>
        </p:nvPicPr>
        <p:blipFill>
          <a:blip r:embed="rId3">
            <a:alphaModFix/>
          </a:blip>
          <a:stretch>
            <a:fillRect/>
          </a:stretch>
        </p:blipFill>
        <p:spPr>
          <a:xfrm>
            <a:off x="1346675" y="1981375"/>
            <a:ext cx="6185375" cy="28364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83"/>
          <p:cNvPicPr preferRelativeResize="0"/>
          <p:nvPr/>
        </p:nvPicPr>
        <p:blipFill>
          <a:blip r:embed="rId3">
            <a:alphaModFix/>
          </a:blip>
          <a:stretch>
            <a:fillRect/>
          </a:stretch>
        </p:blipFill>
        <p:spPr>
          <a:xfrm>
            <a:off x="992225" y="324725"/>
            <a:ext cx="7159550" cy="3334050"/>
          </a:xfrm>
          <a:prstGeom prst="rect">
            <a:avLst/>
          </a:prstGeom>
          <a:noFill/>
          <a:ln>
            <a:noFill/>
          </a:ln>
        </p:spPr>
      </p:pic>
      <p:sp>
        <p:nvSpPr>
          <p:cNvPr id="546" name="Google Shape;546;p83"/>
          <p:cNvSpPr txBox="1"/>
          <p:nvPr/>
        </p:nvSpPr>
        <p:spPr>
          <a:xfrm>
            <a:off x="2967900" y="3910650"/>
            <a:ext cx="32082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Fig: Forking in shell implementation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4"/>
          <p:cNvSpPr txBox="1"/>
          <p:nvPr>
            <p:ph idx="1" type="body"/>
          </p:nvPr>
        </p:nvSpPr>
        <p:spPr>
          <a:xfrm>
            <a:off x="311700" y="393575"/>
            <a:ext cx="8520600" cy="41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a:t>
            </a:r>
            <a:r>
              <a:rPr i="1" lang="en">
                <a:solidFill>
                  <a:schemeClr val="dk1"/>
                </a:solidFill>
              </a:rPr>
              <a:t>path</a:t>
            </a:r>
            <a:r>
              <a:rPr lang="en">
                <a:solidFill>
                  <a:schemeClr val="dk1"/>
                </a:solidFill>
              </a:rPr>
              <a:t> variable holds a list of possible paths in which to search for executables The list of paths is empty by default, but may grow to any arbitrary size. You should implement a built-in command to control this variable: path [+|- /some/dir]</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path (without arguments) displays all entries in the list separated by colons e.g., /bin:/usr/bin.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path + /some/dir appends the given pathname to the path list.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path - /some/dir removes the given pathname from the path list.</a:t>
            </a:r>
            <a:endParaRPr>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400"/>
              <a:t>Data Structure projects</a:t>
            </a:r>
            <a:endParaRPr b="1" sz="2400"/>
          </a:p>
          <a:p>
            <a:pPr indent="0" lvl="0" marL="0" rtl="0" algn="l">
              <a:spcBef>
                <a:spcPts val="16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7" name="Google Shape;557;p85"/>
          <p:cNvSpPr txBox="1"/>
          <p:nvPr>
            <p:ph idx="1" type="body"/>
          </p:nvPr>
        </p:nvSpPr>
        <p:spPr>
          <a:xfrm>
            <a:off x="311700" y="1152475"/>
            <a:ext cx="8773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1. Prims algorithm on undirected weighted graphs for minimum spanning tree</a:t>
            </a:r>
            <a:endParaRPr b="1">
              <a:solidFill>
                <a:srgbClr val="000000"/>
              </a:solidFill>
            </a:endParaRPr>
          </a:p>
          <a:p>
            <a:pPr indent="0" lvl="0" marL="0" rtl="0" algn="l">
              <a:spcBef>
                <a:spcPts val="1600"/>
              </a:spcBef>
              <a:spcAft>
                <a:spcPts val="0"/>
              </a:spcAft>
              <a:buNone/>
            </a:pPr>
            <a:r>
              <a:rPr lang="en">
                <a:solidFill>
                  <a:srgbClr val="000000"/>
                </a:solidFill>
              </a:rPr>
              <a:t>Similar to Dijkstra’s Algorithm except that dv records edge weights, not path lengths.</a:t>
            </a:r>
            <a:endParaRPr>
              <a:solidFill>
                <a:srgbClr val="000000"/>
              </a:solidFill>
            </a:endParaRPr>
          </a:p>
          <a:p>
            <a:pPr indent="0" lvl="0" marL="0" rtl="0" algn="l">
              <a:spcBef>
                <a:spcPts val="1600"/>
              </a:spcBef>
              <a:spcAft>
                <a:spcPts val="0"/>
              </a:spcAft>
              <a:buNone/>
            </a:pPr>
            <a:r>
              <a:rPr lang="en">
                <a:solidFill>
                  <a:srgbClr val="000000"/>
                </a:solidFill>
              </a:rPr>
              <a:t>Time complexity: O(n^2)</a:t>
            </a:r>
            <a:endParaRPr>
              <a:solidFill>
                <a:srgbClr val="000000"/>
              </a:solidFill>
            </a:endParaRPr>
          </a:p>
          <a:p>
            <a:pPr indent="0" lvl="0" marL="0" rtl="0" algn="l">
              <a:spcBef>
                <a:spcPts val="1600"/>
              </a:spcBef>
              <a:spcAft>
                <a:spcPts val="0"/>
              </a:spcAft>
              <a:buClr>
                <a:schemeClr val="dk1"/>
              </a:buClr>
              <a:buSzPts val="1100"/>
              <a:buFont typeface="Arial"/>
              <a:buNone/>
            </a:pPr>
            <a:r>
              <a:t/>
            </a:r>
            <a:endParaRPr>
              <a:solidFill>
                <a:srgbClr val="000000"/>
              </a:solidFill>
            </a:endParaRPr>
          </a:p>
          <a:p>
            <a:pPr indent="0" lvl="0" marL="0" rtl="0" algn="l">
              <a:spcBef>
                <a:spcPts val="1600"/>
              </a:spcBef>
              <a:spcAft>
                <a:spcPts val="0"/>
              </a:spcAft>
              <a:buClr>
                <a:schemeClr val="dk1"/>
              </a:buClr>
              <a:buSzPts val="1100"/>
              <a:buFont typeface="Arial"/>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in signature verification</a:t>
            </a:r>
            <a:endParaRPr/>
          </a:p>
        </p:txBody>
      </p:sp>
      <p:pic>
        <p:nvPicPr>
          <p:cNvPr id="145" name="Google Shape;145;p32"/>
          <p:cNvPicPr preferRelativeResize="0"/>
          <p:nvPr/>
        </p:nvPicPr>
        <p:blipFill>
          <a:blip r:embed="rId3">
            <a:alphaModFix/>
          </a:blip>
          <a:stretch>
            <a:fillRect/>
          </a:stretch>
        </p:blipFill>
        <p:spPr>
          <a:xfrm>
            <a:off x="2160950" y="2172200"/>
            <a:ext cx="4175574" cy="1430175"/>
          </a:xfrm>
          <a:prstGeom prst="rect">
            <a:avLst/>
          </a:prstGeom>
          <a:noFill/>
          <a:ln>
            <a:noFill/>
          </a:ln>
        </p:spPr>
      </p:pic>
      <p:sp>
        <p:nvSpPr>
          <p:cNvPr id="146" name="Google Shape;146;p32"/>
          <p:cNvSpPr txBox="1"/>
          <p:nvPr/>
        </p:nvSpPr>
        <p:spPr>
          <a:xfrm>
            <a:off x="800725" y="4055150"/>
            <a:ext cx="7941300" cy="39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Fig:  Signatures of same person superimposed (high intra class variability)</a:t>
            </a:r>
            <a:endParaRPr/>
          </a:p>
        </p:txBody>
      </p:sp>
      <p:sp>
        <p:nvSpPr>
          <p:cNvPr id="147" name="Google Shape;147;p32"/>
          <p:cNvSpPr txBox="1"/>
          <p:nvPr/>
        </p:nvSpPr>
        <p:spPr>
          <a:xfrm>
            <a:off x="371400" y="1271800"/>
            <a:ext cx="6651600" cy="756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sz="1800">
                <a:solidFill>
                  <a:schemeClr val="dk1"/>
                </a:solidFill>
              </a:rPr>
              <a:t>High intra class variability</a:t>
            </a:r>
            <a:endParaRPr b="1" sz="18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86"/>
          <p:cNvPicPr preferRelativeResize="0"/>
          <p:nvPr/>
        </p:nvPicPr>
        <p:blipFill rotWithShape="1">
          <a:blip r:embed="rId3">
            <a:alphaModFix/>
          </a:blip>
          <a:srcRect b="0" l="0" r="0" t="-3820"/>
          <a:stretch/>
        </p:blipFill>
        <p:spPr>
          <a:xfrm>
            <a:off x="909275" y="854975"/>
            <a:ext cx="7532025" cy="33187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87"/>
          <p:cNvPicPr preferRelativeResize="0"/>
          <p:nvPr/>
        </p:nvPicPr>
        <p:blipFill>
          <a:blip r:embed="rId3">
            <a:alphaModFix/>
          </a:blip>
          <a:stretch>
            <a:fillRect/>
          </a:stretch>
        </p:blipFill>
        <p:spPr>
          <a:xfrm>
            <a:off x="760000" y="570000"/>
            <a:ext cx="7107651" cy="39829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88"/>
          <p:cNvPicPr preferRelativeResize="0"/>
          <p:nvPr/>
        </p:nvPicPr>
        <p:blipFill>
          <a:blip r:embed="rId3">
            <a:alphaModFix/>
          </a:blip>
          <a:stretch>
            <a:fillRect/>
          </a:stretch>
        </p:blipFill>
        <p:spPr>
          <a:xfrm>
            <a:off x="1346675" y="491675"/>
            <a:ext cx="6219825" cy="37147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89"/>
          <p:cNvPicPr preferRelativeResize="0"/>
          <p:nvPr/>
        </p:nvPicPr>
        <p:blipFill>
          <a:blip r:embed="rId3">
            <a:alphaModFix/>
          </a:blip>
          <a:stretch>
            <a:fillRect/>
          </a:stretch>
        </p:blipFill>
        <p:spPr>
          <a:xfrm>
            <a:off x="1066800" y="533400"/>
            <a:ext cx="5953125" cy="37147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90"/>
          <p:cNvPicPr preferRelativeResize="0"/>
          <p:nvPr/>
        </p:nvPicPr>
        <p:blipFill>
          <a:blip r:embed="rId3">
            <a:alphaModFix/>
          </a:blip>
          <a:stretch>
            <a:fillRect/>
          </a:stretch>
        </p:blipFill>
        <p:spPr>
          <a:xfrm>
            <a:off x="990600" y="533400"/>
            <a:ext cx="6219825" cy="37147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91"/>
          <p:cNvPicPr preferRelativeResize="0"/>
          <p:nvPr/>
        </p:nvPicPr>
        <p:blipFill>
          <a:blip r:embed="rId3">
            <a:alphaModFix/>
          </a:blip>
          <a:stretch>
            <a:fillRect/>
          </a:stretch>
        </p:blipFill>
        <p:spPr>
          <a:xfrm>
            <a:off x="1143000" y="685800"/>
            <a:ext cx="5953125" cy="37147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92"/>
          <p:cNvPicPr preferRelativeResize="0"/>
          <p:nvPr/>
        </p:nvPicPr>
        <p:blipFill>
          <a:blip r:embed="rId3">
            <a:alphaModFix/>
          </a:blip>
          <a:stretch>
            <a:fillRect/>
          </a:stretch>
        </p:blipFill>
        <p:spPr>
          <a:xfrm>
            <a:off x="1210950" y="640950"/>
            <a:ext cx="6219825" cy="37147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id="597" name="Google Shape;597;p93"/>
          <p:cNvPicPr preferRelativeResize="0"/>
          <p:nvPr/>
        </p:nvPicPr>
        <p:blipFill>
          <a:blip r:embed="rId3">
            <a:alphaModFix/>
          </a:blip>
          <a:stretch>
            <a:fillRect/>
          </a:stretch>
        </p:blipFill>
        <p:spPr>
          <a:xfrm>
            <a:off x="1441650" y="545975"/>
            <a:ext cx="5953125" cy="37147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94"/>
          <p:cNvPicPr preferRelativeResize="0"/>
          <p:nvPr/>
        </p:nvPicPr>
        <p:blipFill>
          <a:blip r:embed="rId3">
            <a:alphaModFix/>
          </a:blip>
          <a:stretch>
            <a:fillRect/>
          </a:stretch>
        </p:blipFill>
        <p:spPr>
          <a:xfrm>
            <a:off x="1462088" y="714375"/>
            <a:ext cx="6219825" cy="37147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95"/>
          <p:cNvPicPr preferRelativeResize="0"/>
          <p:nvPr/>
        </p:nvPicPr>
        <p:blipFill>
          <a:blip r:embed="rId3">
            <a:alphaModFix/>
          </a:blip>
          <a:stretch>
            <a:fillRect/>
          </a:stretch>
        </p:blipFill>
        <p:spPr>
          <a:xfrm>
            <a:off x="1156675" y="771450"/>
            <a:ext cx="5953125" cy="3714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33"/>
          <p:cNvPicPr preferRelativeResize="0"/>
          <p:nvPr/>
        </p:nvPicPr>
        <p:blipFill>
          <a:blip r:embed="rId3">
            <a:alphaModFix/>
          </a:blip>
          <a:stretch>
            <a:fillRect/>
          </a:stretch>
        </p:blipFill>
        <p:spPr>
          <a:xfrm>
            <a:off x="452175" y="787850"/>
            <a:ext cx="8289901" cy="2965825"/>
          </a:xfrm>
          <a:prstGeom prst="rect">
            <a:avLst/>
          </a:prstGeom>
          <a:noFill/>
          <a:ln>
            <a:noFill/>
          </a:ln>
        </p:spPr>
      </p:pic>
      <p:sp>
        <p:nvSpPr>
          <p:cNvPr id="153" name="Google Shape;153;p33"/>
          <p:cNvSpPr txBox="1"/>
          <p:nvPr/>
        </p:nvSpPr>
        <p:spPr>
          <a:xfrm>
            <a:off x="547800" y="4026875"/>
            <a:ext cx="8048400" cy="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Fig: Each row represents 4 genuine signature and 1 skilled forgery (low inter class variability)</a:t>
            </a:r>
            <a:endParaRPr/>
          </a:p>
        </p:txBody>
      </p:sp>
      <p:sp>
        <p:nvSpPr>
          <p:cNvPr id="154" name="Google Shape;154;p33"/>
          <p:cNvSpPr txBox="1"/>
          <p:nvPr/>
        </p:nvSpPr>
        <p:spPr>
          <a:xfrm>
            <a:off x="225100" y="123800"/>
            <a:ext cx="4186800" cy="7878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sz="1800">
                <a:solidFill>
                  <a:schemeClr val="dk1"/>
                </a:solidFill>
              </a:rPr>
              <a:t>Low inter class variability</a:t>
            </a:r>
            <a:endParaRPr b="1" sz="18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96"/>
          <p:cNvPicPr preferRelativeResize="0"/>
          <p:nvPr/>
        </p:nvPicPr>
        <p:blipFill>
          <a:blip r:embed="rId3">
            <a:alphaModFix/>
          </a:blip>
          <a:stretch>
            <a:fillRect/>
          </a:stretch>
        </p:blipFill>
        <p:spPr>
          <a:xfrm>
            <a:off x="1590950" y="654525"/>
            <a:ext cx="6219825" cy="40481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97"/>
          <p:cNvPicPr preferRelativeResize="0"/>
          <p:nvPr/>
        </p:nvPicPr>
        <p:blipFill>
          <a:blip r:embed="rId3">
            <a:alphaModFix/>
          </a:blip>
          <a:stretch>
            <a:fillRect/>
          </a:stretch>
        </p:blipFill>
        <p:spPr>
          <a:xfrm>
            <a:off x="1115950" y="486450"/>
            <a:ext cx="5953125" cy="37147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98"/>
          <p:cNvPicPr preferRelativeResize="0"/>
          <p:nvPr/>
        </p:nvPicPr>
        <p:blipFill>
          <a:blip r:embed="rId3">
            <a:alphaModFix/>
          </a:blip>
          <a:stretch>
            <a:fillRect/>
          </a:stretch>
        </p:blipFill>
        <p:spPr>
          <a:xfrm>
            <a:off x="914400" y="609600"/>
            <a:ext cx="6219825" cy="37147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99"/>
          <p:cNvPicPr preferRelativeResize="0"/>
          <p:nvPr/>
        </p:nvPicPr>
        <p:blipFill>
          <a:blip r:embed="rId3">
            <a:alphaModFix/>
          </a:blip>
          <a:stretch>
            <a:fillRect/>
          </a:stretch>
        </p:blipFill>
        <p:spPr>
          <a:xfrm>
            <a:off x="1360225" y="586675"/>
            <a:ext cx="5953125" cy="37147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p100"/>
          <p:cNvPicPr preferRelativeResize="0"/>
          <p:nvPr/>
        </p:nvPicPr>
        <p:blipFill>
          <a:blip r:embed="rId3">
            <a:alphaModFix/>
          </a:blip>
          <a:stretch>
            <a:fillRect/>
          </a:stretch>
        </p:blipFill>
        <p:spPr>
          <a:xfrm>
            <a:off x="898825" y="547688"/>
            <a:ext cx="6219825" cy="40481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pic>
        <p:nvPicPr>
          <p:cNvPr id="637" name="Google Shape;637;p101"/>
          <p:cNvPicPr preferRelativeResize="0"/>
          <p:nvPr/>
        </p:nvPicPr>
        <p:blipFill>
          <a:blip r:embed="rId3">
            <a:alphaModFix/>
          </a:blip>
          <a:stretch>
            <a:fillRect/>
          </a:stretch>
        </p:blipFill>
        <p:spPr>
          <a:xfrm>
            <a:off x="1595438" y="714375"/>
            <a:ext cx="5953125" cy="37147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102"/>
          <p:cNvPicPr preferRelativeResize="0"/>
          <p:nvPr/>
        </p:nvPicPr>
        <p:blipFill>
          <a:blip r:embed="rId3">
            <a:alphaModFix/>
          </a:blip>
          <a:stretch>
            <a:fillRect/>
          </a:stretch>
        </p:blipFill>
        <p:spPr>
          <a:xfrm>
            <a:off x="1156675" y="315250"/>
            <a:ext cx="6124575" cy="41910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3"/>
          <p:cNvSpPr txBox="1"/>
          <p:nvPr/>
        </p:nvSpPr>
        <p:spPr>
          <a:xfrm>
            <a:off x="488575" y="1099275"/>
            <a:ext cx="8454900" cy="36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procedure</a:t>
            </a:r>
            <a:r>
              <a:rPr lang="en" sz="1800"/>
              <a:t> Prim ( G: graph; var T: set of edges );</a:t>
            </a:r>
            <a:endParaRPr sz="1800"/>
          </a:p>
          <a:p>
            <a:pPr indent="0" lvl="0" marL="0" rtl="0" algn="l">
              <a:spcBef>
                <a:spcPts val="0"/>
              </a:spcBef>
              <a:spcAft>
                <a:spcPts val="0"/>
              </a:spcAft>
              <a:buNone/>
            </a:pPr>
            <a:r>
              <a:rPr lang="en" sz="1800"/>
              <a:t>{ Prim constructs a minimum-cost spanning tree T for G }</a:t>
            </a:r>
            <a:endParaRPr sz="1800"/>
          </a:p>
          <a:p>
            <a:pPr indent="0" lvl="0" marL="0" rtl="0" algn="l">
              <a:spcBef>
                <a:spcPts val="0"/>
              </a:spcBef>
              <a:spcAft>
                <a:spcPts val="0"/>
              </a:spcAft>
              <a:buNone/>
            </a:pPr>
            <a:r>
              <a:rPr b="1" lang="en" sz="1800"/>
              <a:t>var</a:t>
            </a:r>
            <a:endParaRPr b="1" sz="1800"/>
          </a:p>
          <a:p>
            <a:pPr indent="0" lvl="0" marL="0" rtl="0" algn="l">
              <a:spcBef>
                <a:spcPts val="0"/>
              </a:spcBef>
              <a:spcAft>
                <a:spcPts val="0"/>
              </a:spcAft>
              <a:buNone/>
            </a:pPr>
            <a:r>
              <a:rPr lang="en" sz="1800"/>
              <a:t>U: set of vertices;</a:t>
            </a:r>
            <a:endParaRPr sz="1800"/>
          </a:p>
          <a:p>
            <a:pPr indent="0" lvl="0" marL="0" rtl="0" algn="l">
              <a:spcBef>
                <a:spcPts val="0"/>
              </a:spcBef>
              <a:spcAft>
                <a:spcPts val="0"/>
              </a:spcAft>
              <a:buNone/>
            </a:pPr>
            <a:r>
              <a:rPr lang="en" sz="1800"/>
              <a:t>u, v: vertex;</a:t>
            </a:r>
            <a:endParaRPr sz="1800"/>
          </a:p>
          <a:p>
            <a:pPr indent="0" lvl="0" marL="0" rtl="0" algn="l">
              <a:spcBef>
                <a:spcPts val="0"/>
              </a:spcBef>
              <a:spcAft>
                <a:spcPts val="0"/>
              </a:spcAft>
              <a:buNone/>
            </a:pPr>
            <a:r>
              <a:rPr b="1" lang="en" sz="1800"/>
              <a:t>begin</a:t>
            </a:r>
            <a:endParaRPr b="1" sz="1800"/>
          </a:p>
          <a:p>
            <a:pPr indent="0" lvl="0" marL="0" rtl="0" algn="l">
              <a:spcBef>
                <a:spcPts val="0"/>
              </a:spcBef>
              <a:spcAft>
                <a:spcPts val="0"/>
              </a:spcAft>
              <a:buNone/>
            </a:pPr>
            <a:r>
              <a:rPr lang="en" sz="1800"/>
              <a:t>    </a:t>
            </a:r>
            <a:r>
              <a:rPr lang="en" sz="1800"/>
              <a:t>T:= Ø;</a:t>
            </a:r>
            <a:endParaRPr sz="1800"/>
          </a:p>
          <a:p>
            <a:pPr indent="0" lvl="0" marL="0" rtl="0" algn="l">
              <a:spcBef>
                <a:spcPts val="0"/>
              </a:spcBef>
              <a:spcAft>
                <a:spcPts val="0"/>
              </a:spcAft>
              <a:buNone/>
            </a:pPr>
            <a:r>
              <a:rPr lang="en" sz="1800"/>
              <a:t>    U := {1};</a:t>
            </a:r>
            <a:endParaRPr b="1" sz="1800"/>
          </a:p>
          <a:p>
            <a:pPr indent="0" lvl="0" marL="0" rtl="0" algn="l">
              <a:spcBef>
                <a:spcPts val="0"/>
              </a:spcBef>
              <a:spcAft>
                <a:spcPts val="0"/>
              </a:spcAft>
              <a:buNone/>
            </a:pPr>
            <a:r>
              <a:rPr b="1" lang="en" sz="1800"/>
              <a:t>   while</a:t>
            </a:r>
            <a:r>
              <a:rPr lang="en" sz="1800"/>
              <a:t> U ≠ V </a:t>
            </a:r>
            <a:r>
              <a:rPr b="1" lang="en" sz="1800"/>
              <a:t>do begin</a:t>
            </a:r>
            <a:endParaRPr b="1" sz="1800"/>
          </a:p>
          <a:p>
            <a:pPr indent="0" lvl="0" marL="0" rtl="0" algn="l">
              <a:spcBef>
                <a:spcPts val="0"/>
              </a:spcBef>
              <a:spcAft>
                <a:spcPts val="0"/>
              </a:spcAft>
              <a:buNone/>
            </a:pPr>
            <a:r>
              <a:rPr lang="en" sz="1800"/>
              <a:t>       </a:t>
            </a:r>
            <a:r>
              <a:rPr lang="en" sz="1800"/>
              <a:t>let (u, v) be a lowest cost edge such that</a:t>
            </a:r>
            <a:endParaRPr sz="1800"/>
          </a:p>
          <a:p>
            <a:pPr indent="0" lvl="0" marL="0" rtl="0" algn="l">
              <a:spcBef>
                <a:spcPts val="0"/>
              </a:spcBef>
              <a:spcAft>
                <a:spcPts val="0"/>
              </a:spcAft>
              <a:buNone/>
            </a:pPr>
            <a:r>
              <a:rPr lang="en" sz="1800"/>
              <a:t>       u is in U and v is in V-U;</a:t>
            </a:r>
            <a:endParaRPr sz="1800"/>
          </a:p>
          <a:p>
            <a:pPr indent="0" lvl="0" marL="0" rtl="0" algn="l">
              <a:spcBef>
                <a:spcPts val="0"/>
              </a:spcBef>
              <a:spcAft>
                <a:spcPts val="0"/>
              </a:spcAft>
              <a:buNone/>
            </a:pPr>
            <a:r>
              <a:rPr lang="en" sz="1800"/>
              <a:t>       T := T ∪ {(u, v)};</a:t>
            </a:r>
            <a:endParaRPr sz="1800"/>
          </a:p>
          <a:p>
            <a:pPr indent="0" lvl="0" marL="0" rtl="0" algn="l">
              <a:spcBef>
                <a:spcPts val="0"/>
              </a:spcBef>
              <a:spcAft>
                <a:spcPts val="0"/>
              </a:spcAft>
              <a:buNone/>
            </a:pPr>
            <a:r>
              <a:rPr lang="en" sz="1800"/>
              <a:t>       U := U ∪ {v}</a:t>
            </a:r>
            <a:endParaRPr sz="1800"/>
          </a:p>
          <a:p>
            <a:pPr indent="0" lvl="0" marL="0" rtl="0" algn="l">
              <a:spcBef>
                <a:spcPts val="0"/>
              </a:spcBef>
              <a:spcAft>
                <a:spcPts val="0"/>
              </a:spcAft>
              <a:buNone/>
            </a:pPr>
            <a:r>
              <a:rPr b="1" lang="en" sz="1800"/>
              <a:t>  </a:t>
            </a:r>
            <a:r>
              <a:rPr b="1" lang="en" sz="1800"/>
              <a:t>end</a:t>
            </a:r>
            <a:endParaRPr b="1" sz="1800"/>
          </a:p>
          <a:p>
            <a:pPr indent="0" lvl="0" marL="0" rtl="0" algn="l">
              <a:spcBef>
                <a:spcPts val="0"/>
              </a:spcBef>
              <a:spcAft>
                <a:spcPts val="0"/>
              </a:spcAft>
              <a:buNone/>
            </a:pPr>
            <a:r>
              <a:rPr b="1" lang="en" sz="1800"/>
              <a:t>end; { Prim }</a:t>
            </a:r>
            <a:endParaRPr b="1" sz="1800"/>
          </a:p>
        </p:txBody>
      </p:sp>
      <p:sp>
        <p:nvSpPr>
          <p:cNvPr id="648" name="Google Shape;648;p103"/>
          <p:cNvSpPr txBox="1"/>
          <p:nvPr/>
        </p:nvSpPr>
        <p:spPr>
          <a:xfrm>
            <a:off x="502125" y="285000"/>
            <a:ext cx="8061300" cy="6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Sketch of Prim's algorithm</a:t>
            </a:r>
            <a:endParaRPr sz="30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000000"/>
                </a:solidFill>
              </a:rPr>
              <a:t>2. Kruskal’s</a:t>
            </a:r>
            <a:r>
              <a:rPr b="1" lang="en" sz="1800">
                <a:solidFill>
                  <a:srgbClr val="000000"/>
                </a:solidFill>
              </a:rPr>
              <a:t> algorithm on undirected weighted graphs</a:t>
            </a:r>
            <a:endParaRPr b="1" sz="1800">
              <a:solidFill>
                <a:srgbClr val="000000"/>
              </a:solidFill>
            </a:endParaRPr>
          </a:p>
          <a:p>
            <a:pPr indent="0" lvl="0" marL="0" rtl="0" algn="l">
              <a:spcBef>
                <a:spcPts val="1600"/>
              </a:spcBef>
              <a:spcAft>
                <a:spcPts val="0"/>
              </a:spcAft>
              <a:buNone/>
            </a:pPr>
            <a:r>
              <a:t/>
            </a:r>
            <a:endParaRPr/>
          </a:p>
        </p:txBody>
      </p:sp>
      <p:sp>
        <p:nvSpPr>
          <p:cNvPr id="654" name="Google Shape;654;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rPr>
              <a:t>Work with edges, rather than nodes</a:t>
            </a:r>
            <a:endParaRPr>
              <a:solidFill>
                <a:srgbClr val="000000"/>
              </a:solidFill>
            </a:endParaRPr>
          </a:p>
          <a:p>
            <a:pPr indent="0" lvl="0" marL="0" rtl="0" algn="l">
              <a:spcBef>
                <a:spcPts val="1600"/>
              </a:spcBef>
              <a:spcAft>
                <a:spcPts val="0"/>
              </a:spcAft>
              <a:buClr>
                <a:schemeClr val="dk1"/>
              </a:buClr>
              <a:buSzPts val="1100"/>
              <a:buFont typeface="Arial"/>
              <a:buNone/>
            </a:pPr>
            <a:r>
              <a:rPr lang="en">
                <a:solidFill>
                  <a:srgbClr val="000000"/>
                </a:solidFill>
              </a:rPr>
              <a:t>Two steps:</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Sort edges by increasing edge weight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Select the first |V| – 1 edges that do not generate a cycle</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105"/>
          <p:cNvPicPr preferRelativeResize="0"/>
          <p:nvPr/>
        </p:nvPicPr>
        <p:blipFill>
          <a:blip r:embed="rId3">
            <a:alphaModFix/>
          </a:blip>
          <a:stretch>
            <a:fillRect/>
          </a:stretch>
        </p:blipFill>
        <p:spPr>
          <a:xfrm>
            <a:off x="609600" y="600250"/>
            <a:ext cx="7924800" cy="3667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Motivation:</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None/>
            </a:pPr>
            <a:r>
              <a:t/>
            </a:r>
            <a:endParaRPr/>
          </a:p>
        </p:txBody>
      </p:sp>
      <p:sp>
        <p:nvSpPr>
          <p:cNvPr id="160" name="Google Shape;160;p34"/>
          <p:cNvSpPr txBox="1"/>
          <p:nvPr>
            <p:ph idx="1" type="body"/>
          </p:nvPr>
        </p:nvSpPr>
        <p:spPr>
          <a:xfrm>
            <a:off x="311700" y="965275"/>
            <a:ext cx="8520600" cy="3573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rPr>
              <a:t>Most research effort in this area is devoted to obtaining  good feature representation for signatures, means designing good feature extractors.Recent offline signature verification systems are based on texture features, global features, etc.  Example:</a:t>
            </a:r>
            <a:endParaRPr>
              <a:solidFill>
                <a:schemeClr val="dk1"/>
              </a:solidFill>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161" name="Google Shape;161;p34"/>
          <p:cNvPicPr preferRelativeResize="0"/>
          <p:nvPr/>
        </p:nvPicPr>
        <p:blipFill>
          <a:blip r:embed="rId3">
            <a:alphaModFix/>
          </a:blip>
          <a:stretch>
            <a:fillRect/>
          </a:stretch>
        </p:blipFill>
        <p:spPr>
          <a:xfrm>
            <a:off x="345875" y="3158363"/>
            <a:ext cx="2164525" cy="937225"/>
          </a:xfrm>
          <a:prstGeom prst="rect">
            <a:avLst/>
          </a:prstGeom>
          <a:noFill/>
          <a:ln>
            <a:noFill/>
          </a:ln>
        </p:spPr>
      </p:pic>
      <p:pic>
        <p:nvPicPr>
          <p:cNvPr id="162" name="Google Shape;162;p34"/>
          <p:cNvPicPr preferRelativeResize="0"/>
          <p:nvPr/>
        </p:nvPicPr>
        <p:blipFill>
          <a:blip r:embed="rId4">
            <a:alphaModFix/>
          </a:blip>
          <a:stretch>
            <a:fillRect/>
          </a:stretch>
        </p:blipFill>
        <p:spPr>
          <a:xfrm>
            <a:off x="2722375" y="2978450"/>
            <a:ext cx="2443450" cy="1205000"/>
          </a:xfrm>
          <a:prstGeom prst="rect">
            <a:avLst/>
          </a:prstGeom>
          <a:noFill/>
          <a:ln>
            <a:noFill/>
          </a:ln>
        </p:spPr>
      </p:pic>
      <p:pic>
        <p:nvPicPr>
          <p:cNvPr id="163" name="Google Shape;163;p34"/>
          <p:cNvPicPr preferRelativeResize="0"/>
          <p:nvPr/>
        </p:nvPicPr>
        <p:blipFill>
          <a:blip r:embed="rId5">
            <a:alphaModFix/>
          </a:blip>
          <a:stretch>
            <a:fillRect/>
          </a:stretch>
        </p:blipFill>
        <p:spPr>
          <a:xfrm>
            <a:off x="5377800" y="2738925"/>
            <a:ext cx="3454500" cy="1684050"/>
          </a:xfrm>
          <a:prstGeom prst="rect">
            <a:avLst/>
          </a:prstGeom>
          <a:noFill/>
          <a:ln>
            <a:noFill/>
          </a:ln>
        </p:spPr>
      </p:pic>
      <p:sp>
        <p:nvSpPr>
          <p:cNvPr id="164" name="Google Shape;164;p34"/>
          <p:cNvSpPr txBox="1"/>
          <p:nvPr/>
        </p:nvSpPr>
        <p:spPr>
          <a:xfrm>
            <a:off x="152400" y="4538875"/>
            <a:ext cx="8580300" cy="42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Fig: Envelope for sign                        Fig: grid overlaid              Fig: Feature vector for upper envelope</a:t>
            </a:r>
            <a:endParaRPr>
              <a:solidFill>
                <a:schemeClr val="dk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106"/>
          <p:cNvPicPr preferRelativeResize="0"/>
          <p:nvPr/>
        </p:nvPicPr>
        <p:blipFill>
          <a:blip r:embed="rId3">
            <a:alphaModFix/>
          </a:blip>
          <a:stretch>
            <a:fillRect/>
          </a:stretch>
        </p:blipFill>
        <p:spPr>
          <a:xfrm>
            <a:off x="803825" y="1038225"/>
            <a:ext cx="7648575" cy="30670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id="669" name="Google Shape;669;p107"/>
          <p:cNvPicPr preferRelativeResize="0"/>
          <p:nvPr/>
        </p:nvPicPr>
        <p:blipFill>
          <a:blip r:embed="rId3">
            <a:alphaModFix/>
          </a:blip>
          <a:stretch>
            <a:fillRect/>
          </a:stretch>
        </p:blipFill>
        <p:spPr>
          <a:xfrm>
            <a:off x="830950" y="842963"/>
            <a:ext cx="7324725" cy="34575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id="674" name="Google Shape;674;p108"/>
          <p:cNvPicPr preferRelativeResize="0"/>
          <p:nvPr/>
        </p:nvPicPr>
        <p:blipFill>
          <a:blip r:embed="rId3">
            <a:alphaModFix/>
          </a:blip>
          <a:stretch>
            <a:fillRect/>
          </a:stretch>
        </p:blipFill>
        <p:spPr>
          <a:xfrm>
            <a:off x="817375" y="838200"/>
            <a:ext cx="7324725" cy="34671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109"/>
          <p:cNvPicPr preferRelativeResize="0"/>
          <p:nvPr/>
        </p:nvPicPr>
        <p:blipFill>
          <a:blip r:embed="rId3">
            <a:alphaModFix/>
          </a:blip>
          <a:stretch>
            <a:fillRect/>
          </a:stretch>
        </p:blipFill>
        <p:spPr>
          <a:xfrm>
            <a:off x="912375" y="671513"/>
            <a:ext cx="7696200" cy="38004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p110"/>
          <p:cNvPicPr preferRelativeResize="0"/>
          <p:nvPr/>
        </p:nvPicPr>
        <p:blipFill>
          <a:blip r:embed="rId3">
            <a:alphaModFix/>
          </a:blip>
          <a:stretch>
            <a:fillRect/>
          </a:stretch>
        </p:blipFill>
        <p:spPr>
          <a:xfrm>
            <a:off x="830975" y="833438"/>
            <a:ext cx="7324725" cy="34766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p111"/>
          <p:cNvPicPr preferRelativeResize="0"/>
          <p:nvPr/>
        </p:nvPicPr>
        <p:blipFill>
          <a:blip r:embed="rId3">
            <a:alphaModFix/>
          </a:blip>
          <a:stretch>
            <a:fillRect/>
          </a:stretch>
        </p:blipFill>
        <p:spPr>
          <a:xfrm>
            <a:off x="993825" y="763100"/>
            <a:ext cx="7324725" cy="34861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p112"/>
          <p:cNvPicPr preferRelativeResize="0"/>
          <p:nvPr/>
        </p:nvPicPr>
        <p:blipFill>
          <a:blip r:embed="rId3">
            <a:alphaModFix/>
          </a:blip>
          <a:stretch>
            <a:fillRect/>
          </a:stretch>
        </p:blipFill>
        <p:spPr>
          <a:xfrm>
            <a:off x="909638" y="1048100"/>
            <a:ext cx="7324725" cy="34956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p113"/>
          <p:cNvPicPr preferRelativeResize="0"/>
          <p:nvPr/>
        </p:nvPicPr>
        <p:blipFill>
          <a:blip r:embed="rId3">
            <a:alphaModFix/>
          </a:blip>
          <a:stretch>
            <a:fillRect/>
          </a:stretch>
        </p:blipFill>
        <p:spPr>
          <a:xfrm>
            <a:off x="966675" y="912375"/>
            <a:ext cx="7324725" cy="34956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id="704" name="Google Shape;704;p114"/>
          <p:cNvPicPr preferRelativeResize="0"/>
          <p:nvPr/>
        </p:nvPicPr>
        <p:blipFill>
          <a:blip r:embed="rId3">
            <a:alphaModFix/>
          </a:blip>
          <a:stretch>
            <a:fillRect/>
          </a:stretch>
        </p:blipFill>
        <p:spPr>
          <a:xfrm>
            <a:off x="909638" y="1075250"/>
            <a:ext cx="7324725" cy="34956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p115"/>
          <p:cNvPicPr preferRelativeResize="0"/>
          <p:nvPr/>
        </p:nvPicPr>
        <p:blipFill>
          <a:blip r:embed="rId3">
            <a:alphaModFix/>
          </a:blip>
          <a:stretch>
            <a:fillRect/>
          </a:stretch>
        </p:blipFill>
        <p:spPr>
          <a:xfrm>
            <a:off x="1034525" y="545950"/>
            <a:ext cx="7324725" cy="3495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5"/>
          <p:cNvSpPr txBox="1"/>
          <p:nvPr>
            <p:ph type="title"/>
          </p:nvPr>
        </p:nvSpPr>
        <p:spPr>
          <a:xfrm>
            <a:off x="311700" y="277575"/>
            <a:ext cx="8520600" cy="5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approach</a:t>
            </a:r>
            <a:endParaRPr/>
          </a:p>
        </p:txBody>
      </p:sp>
      <p:sp>
        <p:nvSpPr>
          <p:cNvPr id="170" name="Google Shape;170;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1" name="Google Shape;171;p35"/>
          <p:cNvPicPr preferRelativeResize="0"/>
          <p:nvPr/>
        </p:nvPicPr>
        <p:blipFill>
          <a:blip r:embed="rId3">
            <a:alphaModFix/>
          </a:blip>
          <a:stretch>
            <a:fillRect/>
          </a:stretch>
        </p:blipFill>
        <p:spPr>
          <a:xfrm>
            <a:off x="153875" y="889900"/>
            <a:ext cx="8836250" cy="39377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116"/>
          <p:cNvPicPr preferRelativeResize="0"/>
          <p:nvPr/>
        </p:nvPicPr>
        <p:blipFill>
          <a:blip r:embed="rId3">
            <a:alphaModFix/>
          </a:blip>
          <a:stretch>
            <a:fillRect/>
          </a:stretch>
        </p:blipFill>
        <p:spPr>
          <a:xfrm>
            <a:off x="991063" y="1115950"/>
            <a:ext cx="7324725" cy="34956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pic>
        <p:nvPicPr>
          <p:cNvPr id="719" name="Google Shape;719;p117"/>
          <p:cNvPicPr preferRelativeResize="0"/>
          <p:nvPr/>
        </p:nvPicPr>
        <p:blipFill>
          <a:blip r:embed="rId3">
            <a:alphaModFix/>
          </a:blip>
          <a:stretch>
            <a:fillRect/>
          </a:stretch>
        </p:blipFill>
        <p:spPr>
          <a:xfrm>
            <a:off x="966675" y="722400"/>
            <a:ext cx="7324725" cy="3495675"/>
          </a:xfrm>
          <a:prstGeom prst="rect">
            <a:avLst/>
          </a:prstGeom>
          <a:noFill/>
          <a:ln>
            <a:noFill/>
          </a:ln>
        </p:spPr>
      </p:pic>
      <p:sp>
        <p:nvSpPr>
          <p:cNvPr id="720" name="Google Shape;720;p117"/>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p118"/>
          <p:cNvPicPr preferRelativeResize="0"/>
          <p:nvPr/>
        </p:nvPicPr>
        <p:blipFill>
          <a:blip r:embed="rId3">
            <a:alphaModFix/>
          </a:blip>
          <a:stretch>
            <a:fillRect/>
          </a:stretch>
        </p:blipFill>
        <p:spPr>
          <a:xfrm>
            <a:off x="390525" y="409575"/>
            <a:ext cx="8362950" cy="43243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19"/>
          <p:cNvSpPr txBox="1"/>
          <p:nvPr>
            <p:ph idx="1" type="body"/>
          </p:nvPr>
        </p:nvSpPr>
        <p:spPr>
          <a:xfrm>
            <a:off x="227700" y="678000"/>
            <a:ext cx="8916300" cy="3787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rgbClr val="000000"/>
                </a:solidFill>
              </a:rPr>
              <a:t>procedure </a:t>
            </a:r>
            <a:r>
              <a:rPr lang="en">
                <a:solidFill>
                  <a:srgbClr val="000000"/>
                </a:solidFill>
              </a:rPr>
              <a:t>Kruskal ( V: SET of vertex;</a:t>
            </a:r>
            <a:endParaRPr>
              <a:solidFill>
                <a:srgbClr val="000000"/>
              </a:solidFill>
            </a:endParaRPr>
          </a:p>
          <a:p>
            <a:pPr indent="0" lvl="0" marL="0" rtl="0" algn="l">
              <a:lnSpc>
                <a:spcPct val="100000"/>
              </a:lnSpc>
              <a:spcBef>
                <a:spcPts val="1600"/>
              </a:spcBef>
              <a:spcAft>
                <a:spcPts val="0"/>
              </a:spcAft>
              <a:buClr>
                <a:schemeClr val="dk1"/>
              </a:buClr>
              <a:buSzPts val="1100"/>
              <a:buFont typeface="Arial"/>
              <a:buNone/>
            </a:pPr>
            <a:r>
              <a:rPr lang="en">
                <a:solidFill>
                  <a:srgbClr val="000000"/>
                </a:solidFill>
              </a:rPr>
              <a:t>E: SET of edges;</a:t>
            </a:r>
            <a:endParaRPr>
              <a:solidFill>
                <a:srgbClr val="000000"/>
              </a:solidFill>
            </a:endParaRPr>
          </a:p>
          <a:p>
            <a:pPr indent="0" lvl="0" marL="0" rtl="0" algn="l">
              <a:lnSpc>
                <a:spcPct val="100000"/>
              </a:lnSpc>
              <a:spcBef>
                <a:spcPts val="1600"/>
              </a:spcBef>
              <a:spcAft>
                <a:spcPts val="0"/>
              </a:spcAft>
              <a:buClr>
                <a:schemeClr val="dk1"/>
              </a:buClr>
              <a:buSzPts val="1100"/>
              <a:buFont typeface="Arial"/>
              <a:buNone/>
            </a:pPr>
            <a:r>
              <a:rPr b="1" lang="en">
                <a:solidFill>
                  <a:srgbClr val="000000"/>
                </a:solidFill>
              </a:rPr>
              <a:t>var </a:t>
            </a:r>
            <a:r>
              <a:rPr lang="en">
                <a:solidFill>
                  <a:srgbClr val="000000"/>
                </a:solidFill>
              </a:rPr>
              <a:t>T: SET of edges );</a:t>
            </a:r>
            <a:endParaRPr>
              <a:solidFill>
                <a:srgbClr val="000000"/>
              </a:solidFill>
            </a:endParaRPr>
          </a:p>
          <a:p>
            <a:pPr indent="0" lvl="0" marL="0" rtl="0" algn="l">
              <a:lnSpc>
                <a:spcPct val="100000"/>
              </a:lnSpc>
              <a:spcBef>
                <a:spcPts val="1600"/>
              </a:spcBef>
              <a:spcAft>
                <a:spcPts val="0"/>
              </a:spcAft>
              <a:buNone/>
            </a:pPr>
            <a:r>
              <a:rPr b="1" lang="en">
                <a:solidFill>
                  <a:srgbClr val="000000"/>
                </a:solidFill>
              </a:rPr>
              <a:t>Var</a:t>
            </a:r>
            <a:endParaRPr b="1">
              <a:solidFill>
                <a:srgbClr val="000000"/>
              </a:solidFill>
            </a:endParaRPr>
          </a:p>
          <a:p>
            <a:pPr indent="0" lvl="0" marL="0" rtl="0" algn="l">
              <a:lnSpc>
                <a:spcPct val="100000"/>
              </a:lnSpc>
              <a:spcBef>
                <a:spcPts val="1600"/>
              </a:spcBef>
              <a:spcAft>
                <a:spcPts val="0"/>
              </a:spcAft>
              <a:buClr>
                <a:schemeClr val="dk1"/>
              </a:buClr>
              <a:buSzPts val="1100"/>
              <a:buFont typeface="Arial"/>
              <a:buNone/>
            </a:pPr>
            <a:r>
              <a:rPr lang="en">
                <a:solidFill>
                  <a:srgbClr val="000000"/>
                </a:solidFill>
              </a:rPr>
              <a:t>  ncomp: integer; { current number of components }</a:t>
            </a:r>
            <a:endParaRPr>
              <a:solidFill>
                <a:srgbClr val="000000"/>
              </a:solidFill>
            </a:endParaRPr>
          </a:p>
          <a:p>
            <a:pPr indent="0" lvl="0" marL="0" rtl="0" algn="l">
              <a:lnSpc>
                <a:spcPct val="100000"/>
              </a:lnSpc>
              <a:spcBef>
                <a:spcPts val="1600"/>
              </a:spcBef>
              <a:spcAft>
                <a:spcPts val="0"/>
              </a:spcAft>
              <a:buClr>
                <a:schemeClr val="dk1"/>
              </a:buClr>
              <a:buSzPts val="1100"/>
              <a:buFont typeface="Arial"/>
              <a:buNone/>
            </a:pPr>
            <a:r>
              <a:rPr lang="en">
                <a:solidFill>
                  <a:srgbClr val="000000"/>
                </a:solidFill>
              </a:rPr>
              <a:t>  edges: PRIORITYQUEUE; { the set of edges }</a:t>
            </a:r>
            <a:endParaRPr>
              <a:solidFill>
                <a:srgbClr val="000000"/>
              </a:solidFill>
            </a:endParaRPr>
          </a:p>
          <a:p>
            <a:pPr indent="0" lvl="0" marL="0" rtl="0" algn="l">
              <a:lnSpc>
                <a:spcPct val="100000"/>
              </a:lnSpc>
              <a:spcBef>
                <a:spcPts val="1600"/>
              </a:spcBef>
              <a:spcAft>
                <a:spcPts val="0"/>
              </a:spcAft>
              <a:buClr>
                <a:schemeClr val="dk1"/>
              </a:buClr>
              <a:buSzPts val="1100"/>
              <a:buFont typeface="Arial"/>
              <a:buNone/>
            </a:pPr>
            <a:r>
              <a:rPr lang="en">
                <a:solidFill>
                  <a:srgbClr val="000000"/>
                </a:solidFill>
              </a:rPr>
              <a:t>  components: MFSET; { the set V grouped into a MERGE-FIND set of components }</a:t>
            </a:r>
            <a:endParaRPr>
              <a:solidFill>
                <a:srgbClr val="000000"/>
              </a:solidFill>
            </a:endParaRPr>
          </a:p>
          <a:p>
            <a:pPr indent="0" lvl="0" marL="0" rtl="0" algn="l">
              <a:lnSpc>
                <a:spcPct val="100000"/>
              </a:lnSpc>
              <a:spcBef>
                <a:spcPts val="1600"/>
              </a:spcBef>
              <a:spcAft>
                <a:spcPts val="1600"/>
              </a:spcAft>
              <a:buNone/>
            </a:pPr>
            <a:r>
              <a:t/>
            </a:r>
            <a:endParaRPr b="1"/>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20"/>
          <p:cNvSpPr txBox="1"/>
          <p:nvPr>
            <p:ph idx="1" type="body"/>
          </p:nvPr>
        </p:nvSpPr>
        <p:spPr>
          <a:xfrm>
            <a:off x="216700" y="243200"/>
            <a:ext cx="8520600" cy="4506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000000"/>
                </a:solidFill>
              </a:rPr>
              <a:t>u, v: vertex;</a:t>
            </a:r>
            <a:endParaRPr>
              <a:solidFill>
                <a:srgbClr val="000000"/>
              </a:solidFill>
            </a:endParaRPr>
          </a:p>
          <a:p>
            <a:pPr indent="0" lvl="0" marL="0" rtl="0" algn="l">
              <a:lnSpc>
                <a:spcPct val="115000"/>
              </a:lnSpc>
              <a:spcBef>
                <a:spcPts val="0"/>
              </a:spcBef>
              <a:spcAft>
                <a:spcPts val="0"/>
              </a:spcAft>
              <a:buClr>
                <a:schemeClr val="dk1"/>
              </a:buClr>
              <a:buSzPts val="1100"/>
              <a:buFont typeface="Arial"/>
              <a:buNone/>
            </a:pPr>
            <a:r>
              <a:rPr lang="en">
                <a:solidFill>
                  <a:srgbClr val="000000"/>
                </a:solidFill>
              </a:rPr>
              <a:t>e: edge;</a:t>
            </a:r>
            <a:endParaRPr>
              <a:solidFill>
                <a:srgbClr val="000000"/>
              </a:solidFill>
            </a:endParaRPr>
          </a:p>
          <a:p>
            <a:pPr indent="0" lvl="0" marL="0" rtl="0" algn="l">
              <a:lnSpc>
                <a:spcPct val="115000"/>
              </a:lnSpc>
              <a:spcBef>
                <a:spcPts val="0"/>
              </a:spcBef>
              <a:spcAft>
                <a:spcPts val="0"/>
              </a:spcAft>
              <a:buClr>
                <a:schemeClr val="dk1"/>
              </a:buClr>
              <a:buSzPts val="1100"/>
              <a:buFont typeface="Arial"/>
              <a:buNone/>
            </a:pPr>
            <a:r>
              <a:rPr lang="en">
                <a:solidFill>
                  <a:srgbClr val="000000"/>
                </a:solidFill>
              </a:rPr>
              <a:t>nextcomp: integer; { name for new component }</a:t>
            </a:r>
            <a:endParaRPr>
              <a:solidFill>
                <a:srgbClr val="000000"/>
              </a:solidFill>
            </a:endParaRPr>
          </a:p>
          <a:p>
            <a:pPr indent="0" lvl="0" marL="0" rtl="0" algn="l">
              <a:lnSpc>
                <a:spcPct val="115000"/>
              </a:lnSpc>
              <a:spcBef>
                <a:spcPts val="0"/>
              </a:spcBef>
              <a:spcAft>
                <a:spcPts val="0"/>
              </a:spcAft>
              <a:buClr>
                <a:schemeClr val="dk1"/>
              </a:buClr>
              <a:buSzPts val="1100"/>
              <a:buFont typeface="Arial"/>
              <a:buNone/>
            </a:pPr>
            <a:r>
              <a:rPr lang="en">
                <a:solidFill>
                  <a:srgbClr val="000000"/>
                </a:solidFill>
              </a:rPr>
              <a:t>ucomp, vcomp: integer; { component names }</a:t>
            </a:r>
            <a:endParaRPr>
              <a:solidFill>
                <a:srgbClr val="000000"/>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0000"/>
                </a:solidFill>
              </a:rPr>
              <a:t>begin</a:t>
            </a:r>
            <a:endParaRPr b="1">
              <a:solidFill>
                <a:srgbClr val="000000"/>
              </a:solidFill>
            </a:endParaRPr>
          </a:p>
          <a:p>
            <a:pPr indent="0" lvl="0" marL="457200" rtl="0" algn="l">
              <a:lnSpc>
                <a:spcPct val="115000"/>
              </a:lnSpc>
              <a:spcBef>
                <a:spcPts val="0"/>
              </a:spcBef>
              <a:spcAft>
                <a:spcPts val="0"/>
              </a:spcAft>
              <a:buClr>
                <a:schemeClr val="dk1"/>
              </a:buClr>
              <a:buSzPts val="1100"/>
              <a:buFont typeface="Arial"/>
              <a:buNone/>
            </a:pPr>
            <a:r>
              <a:rPr lang="en">
                <a:solidFill>
                  <a:srgbClr val="000000"/>
                </a:solidFill>
              </a:rPr>
              <a:t>MAKENULL(T);</a:t>
            </a:r>
            <a:endParaRPr>
              <a:solidFill>
                <a:srgbClr val="000000"/>
              </a:solidFill>
            </a:endParaRPr>
          </a:p>
          <a:p>
            <a:pPr indent="0" lvl="0" marL="457200" rtl="0" algn="l">
              <a:lnSpc>
                <a:spcPct val="115000"/>
              </a:lnSpc>
              <a:spcBef>
                <a:spcPts val="0"/>
              </a:spcBef>
              <a:spcAft>
                <a:spcPts val="0"/>
              </a:spcAft>
              <a:buClr>
                <a:schemeClr val="dk1"/>
              </a:buClr>
              <a:buSzPts val="1100"/>
              <a:buFont typeface="Arial"/>
              <a:buNone/>
            </a:pPr>
            <a:r>
              <a:rPr lang="en">
                <a:solidFill>
                  <a:srgbClr val="000000"/>
                </a:solidFill>
              </a:rPr>
              <a:t>MAKENULL(edges);</a:t>
            </a:r>
            <a:endParaRPr>
              <a:solidFill>
                <a:srgbClr val="000000"/>
              </a:solidFill>
            </a:endParaRPr>
          </a:p>
          <a:p>
            <a:pPr indent="0" lvl="0" marL="457200" rtl="0" algn="l">
              <a:lnSpc>
                <a:spcPct val="115000"/>
              </a:lnSpc>
              <a:spcBef>
                <a:spcPts val="0"/>
              </a:spcBef>
              <a:spcAft>
                <a:spcPts val="0"/>
              </a:spcAft>
              <a:buClr>
                <a:schemeClr val="dk1"/>
              </a:buClr>
              <a:buSzPts val="1100"/>
              <a:buFont typeface="Arial"/>
              <a:buNone/>
            </a:pPr>
            <a:r>
              <a:rPr lang="en">
                <a:solidFill>
                  <a:srgbClr val="000000"/>
                </a:solidFill>
              </a:rPr>
              <a:t>nextcomp := 0;</a:t>
            </a:r>
            <a:endParaRPr>
              <a:solidFill>
                <a:srgbClr val="000000"/>
              </a:solidFill>
            </a:endParaRPr>
          </a:p>
          <a:p>
            <a:pPr indent="0" lvl="0" marL="457200" rtl="0" algn="l">
              <a:lnSpc>
                <a:spcPct val="115000"/>
              </a:lnSpc>
              <a:spcBef>
                <a:spcPts val="0"/>
              </a:spcBef>
              <a:spcAft>
                <a:spcPts val="0"/>
              </a:spcAft>
              <a:buClr>
                <a:schemeClr val="dk1"/>
              </a:buClr>
              <a:buSzPts val="1100"/>
              <a:buFont typeface="Arial"/>
              <a:buNone/>
            </a:pPr>
            <a:r>
              <a:rPr lang="en">
                <a:solidFill>
                  <a:srgbClr val="000000"/>
                </a:solidFill>
              </a:rPr>
              <a:t>ncomp := number of members of V;</a:t>
            </a:r>
            <a:endParaRPr>
              <a:solidFill>
                <a:srgbClr val="000000"/>
              </a:solidFill>
            </a:endParaRPr>
          </a:p>
          <a:p>
            <a:pPr indent="0" lvl="0" marL="457200" rtl="0" algn="l">
              <a:lnSpc>
                <a:spcPct val="115000"/>
              </a:lnSpc>
              <a:spcBef>
                <a:spcPts val="0"/>
              </a:spcBef>
              <a:spcAft>
                <a:spcPts val="0"/>
              </a:spcAft>
              <a:buClr>
                <a:schemeClr val="dk1"/>
              </a:buClr>
              <a:buSzPts val="1100"/>
              <a:buFont typeface="Arial"/>
              <a:buNone/>
            </a:pPr>
            <a:r>
              <a:rPr lang="en">
                <a:solidFill>
                  <a:srgbClr val="000000"/>
                </a:solidFill>
              </a:rPr>
              <a:t>for v in V do begin { initialize a</a:t>
            </a:r>
            <a:endParaRPr>
              <a:solidFill>
                <a:srgbClr val="000000"/>
              </a:solidFill>
            </a:endParaRPr>
          </a:p>
          <a:p>
            <a:pPr indent="0" lvl="0" marL="914400" rtl="0" algn="l">
              <a:lnSpc>
                <a:spcPct val="115000"/>
              </a:lnSpc>
              <a:spcBef>
                <a:spcPts val="0"/>
              </a:spcBef>
              <a:spcAft>
                <a:spcPts val="0"/>
              </a:spcAft>
              <a:buClr>
                <a:schemeClr val="dk1"/>
              </a:buClr>
              <a:buSzPts val="1100"/>
              <a:buFont typeface="Arial"/>
              <a:buNone/>
            </a:pPr>
            <a:r>
              <a:rPr lang="en">
                <a:solidFill>
                  <a:srgbClr val="000000"/>
                </a:solidFill>
              </a:rPr>
              <a:t>component to contain one vertex of V }</a:t>
            </a:r>
            <a:endParaRPr>
              <a:solidFill>
                <a:srgbClr val="000000"/>
              </a:solidFill>
            </a:endParaRPr>
          </a:p>
          <a:p>
            <a:pPr indent="0" lvl="0" marL="914400" rtl="0" algn="l">
              <a:lnSpc>
                <a:spcPct val="115000"/>
              </a:lnSpc>
              <a:spcBef>
                <a:spcPts val="0"/>
              </a:spcBef>
              <a:spcAft>
                <a:spcPts val="0"/>
              </a:spcAft>
              <a:buClr>
                <a:schemeClr val="dk1"/>
              </a:buClr>
              <a:buSzPts val="1100"/>
              <a:buFont typeface="Arial"/>
              <a:buNone/>
            </a:pPr>
            <a:r>
              <a:rPr lang="en">
                <a:solidFill>
                  <a:srgbClr val="000000"/>
                </a:solidFill>
              </a:rPr>
              <a:t>nextcomp := nextcomp + 1;</a:t>
            </a:r>
            <a:endParaRPr>
              <a:solidFill>
                <a:srgbClr val="000000"/>
              </a:solidFill>
            </a:endParaRPr>
          </a:p>
          <a:p>
            <a:pPr indent="0" lvl="0" marL="914400" rtl="0" algn="l">
              <a:lnSpc>
                <a:spcPct val="115000"/>
              </a:lnSpc>
              <a:spcBef>
                <a:spcPts val="0"/>
              </a:spcBef>
              <a:spcAft>
                <a:spcPts val="0"/>
              </a:spcAft>
              <a:buClr>
                <a:schemeClr val="dk1"/>
              </a:buClr>
              <a:buSzPts val="1100"/>
              <a:buFont typeface="Arial"/>
              <a:buNone/>
            </a:pPr>
            <a:r>
              <a:rPr lang="en">
                <a:solidFill>
                  <a:srgbClr val="000000"/>
                </a:solidFill>
              </a:rPr>
              <a:t>INITIAL( nextcomp, v, components)</a:t>
            </a:r>
            <a:endParaRPr>
              <a:solidFill>
                <a:srgbClr val="000000"/>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0000"/>
                </a:solidFill>
              </a:rPr>
              <a:t>end;</a:t>
            </a:r>
            <a:endParaRPr b="1">
              <a:solidFill>
                <a:srgbClr val="000000"/>
              </a:solidFill>
            </a:endParaRPr>
          </a:p>
          <a:p>
            <a:pPr indent="0" lvl="0" marL="0" rtl="0" algn="l">
              <a:lnSpc>
                <a:spcPct val="115000"/>
              </a:lnSpc>
              <a:spcBef>
                <a:spcPts val="0"/>
              </a:spcBef>
              <a:spcAft>
                <a:spcPts val="1600"/>
              </a:spcAft>
              <a:buNone/>
            </a:pPr>
            <a:r>
              <a:t/>
            </a:r>
            <a:endParaRPr b="1">
              <a:solidFill>
                <a:srgbClr val="000000"/>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21"/>
          <p:cNvSpPr txBox="1"/>
          <p:nvPr>
            <p:ph idx="1" type="body"/>
          </p:nvPr>
        </p:nvSpPr>
        <p:spPr>
          <a:xfrm>
            <a:off x="461000" y="243750"/>
            <a:ext cx="8520600" cy="4656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a:solidFill>
                  <a:schemeClr val="dk1"/>
                </a:solidFill>
              </a:rPr>
              <a:t>for e in E do { initialize priority queue of edges }</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   INSERT(e, edges);</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while ncomp &gt; 1 do begin { consider next edge }</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    e := DELETEMIN(edges);</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    let e = (u, v);</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    ucomp := FIND(u, components);</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    vcomp := FIND(v, components);</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   if ucomp &lt;&gt; vcomp then begin</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     { e connects two different components }</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   MERGE (ucomp, vcomp, components);</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   ncomp := ncomp - 1;</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INSERT(e, T)</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end</a:t>
            </a:r>
            <a:endParaRPr b="1">
              <a:solidFill>
                <a:schemeClr val="dk1"/>
              </a:solidFill>
            </a:endParaRPr>
          </a:p>
          <a:p>
            <a:pPr indent="0" lvl="0" marL="0" rtl="0" algn="l">
              <a:spcBef>
                <a:spcPts val="0"/>
              </a:spcBef>
              <a:spcAft>
                <a:spcPts val="0"/>
              </a:spcAft>
              <a:buNone/>
            </a:pPr>
            <a:r>
              <a:rPr b="1" lang="en">
                <a:solidFill>
                  <a:schemeClr val="dk1"/>
                </a:solidFill>
              </a:rPr>
              <a:t>  end</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end; { Kruskal }</a:t>
            </a:r>
            <a:endParaRPr b="1">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2"/>
          <p:cNvSpPr txBox="1"/>
          <p:nvPr>
            <p:ph type="title"/>
          </p:nvPr>
        </p:nvSpPr>
        <p:spPr>
          <a:xfrm>
            <a:off x="311700" y="2908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t>D</a:t>
            </a:r>
            <a:r>
              <a:rPr b="1" lang="en" sz="2400"/>
              <a:t>eep Learning projects</a:t>
            </a:r>
            <a:endParaRPr b="1" sz="2400"/>
          </a:p>
          <a:p>
            <a:pPr indent="0" lvl="0" marL="0" rtl="0" algn="l">
              <a:spcBef>
                <a:spcPts val="1600"/>
              </a:spcBef>
              <a:spcAft>
                <a:spcPts val="0"/>
              </a:spcAft>
              <a:buNone/>
            </a:pPr>
            <a:r>
              <a:t/>
            </a:r>
            <a:endParaRPr/>
          </a:p>
        </p:txBody>
      </p:sp>
      <p:sp>
        <p:nvSpPr>
          <p:cNvPr id="746" name="Google Shape;746;p122"/>
          <p:cNvSpPr txBox="1"/>
          <p:nvPr>
            <p:ph idx="1" type="body"/>
          </p:nvPr>
        </p:nvSpPr>
        <p:spPr>
          <a:xfrm>
            <a:off x="474525" y="945025"/>
            <a:ext cx="8520600" cy="380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1. </a:t>
            </a:r>
            <a:r>
              <a:rPr b="1" lang="en">
                <a:solidFill>
                  <a:srgbClr val="000000"/>
                </a:solidFill>
              </a:rPr>
              <a:t>Frame-wise identification of the dominant speaker in videos</a:t>
            </a:r>
            <a:endParaRPr b="1">
              <a:solidFill>
                <a:srgbClr val="000000"/>
              </a:solidFill>
            </a:endParaRPr>
          </a:p>
          <a:p>
            <a:pPr indent="0" lvl="0" marL="0" rtl="0" algn="l">
              <a:spcBef>
                <a:spcPts val="1600"/>
              </a:spcBef>
              <a:spcAft>
                <a:spcPts val="0"/>
              </a:spcAft>
              <a:buNone/>
            </a:pPr>
            <a:r>
              <a:rPr lang="en">
                <a:solidFill>
                  <a:srgbClr val="000000"/>
                </a:solidFill>
              </a:rPr>
              <a:t>Introduction ​: In this assignment we need to identify the dominant speaker in youtube videos, where:</a:t>
            </a:r>
            <a:endParaRPr>
              <a:solidFill>
                <a:srgbClr val="000000"/>
              </a:solidFill>
            </a:endParaRPr>
          </a:p>
          <a:p>
            <a:pPr indent="0" lvl="0" marL="0" rtl="0" algn="l">
              <a:spcBef>
                <a:spcPts val="1600"/>
              </a:spcBef>
              <a:spcAft>
                <a:spcPts val="0"/>
              </a:spcAft>
              <a:buNone/>
            </a:pPr>
            <a:r>
              <a:rPr lang="en">
                <a:solidFill>
                  <a:srgbClr val="000000"/>
                </a:solidFill>
              </a:rPr>
              <a:t>We have six speakers, 7-classes (class-7 for none).</a:t>
            </a:r>
            <a:endParaRPr>
              <a:solidFill>
                <a:srgbClr val="000000"/>
              </a:solidFill>
            </a:endParaRPr>
          </a:p>
          <a:p>
            <a:pPr indent="-342900" lvl="0" marL="457200" rtl="0" algn="l">
              <a:lnSpc>
                <a:spcPct val="100000"/>
              </a:lnSpc>
              <a:spcBef>
                <a:spcPts val="1600"/>
              </a:spcBef>
              <a:spcAft>
                <a:spcPts val="0"/>
              </a:spcAft>
              <a:buClr>
                <a:srgbClr val="000000"/>
              </a:buClr>
              <a:buSzPts val="1800"/>
              <a:buChar char="●"/>
            </a:pPr>
            <a:r>
              <a:rPr lang="en">
                <a:solidFill>
                  <a:srgbClr val="000000"/>
                </a:solidFill>
              </a:rPr>
              <a:t>Sandeep Maheshwari</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Raman Flute</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Sadhguru</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Saurabh Pant</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Atul Khatri</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Shailendra Kumar</a:t>
            </a:r>
            <a:endParaRPr>
              <a:solidFill>
                <a:srgbClr val="000000"/>
              </a:solidFill>
            </a:endParaRPr>
          </a:p>
          <a:p>
            <a:pPr indent="0" lvl="0" marL="0" rtl="0" algn="l">
              <a:spcBef>
                <a:spcPts val="1000"/>
              </a:spcBef>
              <a:spcAft>
                <a:spcPts val="0"/>
              </a:spcAft>
              <a:buNone/>
            </a:pPr>
            <a:r>
              <a:t/>
            </a:r>
            <a:endParaRPr/>
          </a:p>
          <a:p>
            <a:pPr indent="0" lvl="0" marL="914400" rtl="0" algn="l">
              <a:spcBef>
                <a:spcPts val="1600"/>
              </a:spcBef>
              <a:spcAft>
                <a:spcPts val="160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23"/>
          <p:cNvSpPr txBox="1"/>
          <p:nvPr>
            <p:ph idx="1" type="body"/>
          </p:nvPr>
        </p:nvSpPr>
        <p:spPr>
          <a:xfrm>
            <a:off x="149275" y="623200"/>
            <a:ext cx="8875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We used object detection methods like: CascadeClassifier in ​opencv ​, ​yolo object detection algorithm to detect person in video frames.</a:t>
            </a:r>
            <a:endParaRPr>
              <a:solidFill>
                <a:srgbClr val="000000"/>
              </a:solidFill>
            </a:endParaRPr>
          </a:p>
          <a:p>
            <a:pPr indent="-342900" lvl="0" marL="457200" rtl="0" algn="l">
              <a:spcBef>
                <a:spcPts val="1000"/>
              </a:spcBef>
              <a:spcAft>
                <a:spcPts val="0"/>
              </a:spcAft>
              <a:buClr>
                <a:srgbClr val="000000"/>
              </a:buClr>
              <a:buSzPts val="1800"/>
              <a:buChar char="●"/>
            </a:pPr>
            <a:r>
              <a:rPr lang="en">
                <a:solidFill>
                  <a:srgbClr val="000000"/>
                </a:solidFill>
              </a:rPr>
              <a:t> We are training some CNN architectures like: VGG16 ​, ​ResNet50 ​, ​InceptionNetv3 ​, etc with various settings on extracted  frames and also on detected faces from frames.</a:t>
            </a:r>
            <a:endParaRPr>
              <a:solidFill>
                <a:srgbClr val="000000"/>
              </a:solidFill>
            </a:endParaRPr>
          </a:p>
          <a:p>
            <a:pPr indent="0" lvl="0" marL="0" rtl="0" algn="l">
              <a:spcBef>
                <a:spcPts val="1000"/>
              </a:spcBef>
              <a:spcAft>
                <a:spcPts val="1600"/>
              </a:spcAft>
              <a:buNone/>
            </a:pPr>
            <a:r>
              <a:t/>
            </a:r>
            <a:endParaRPr>
              <a:solidFill>
                <a:srgbClr val="000000"/>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pic>
        <p:nvPicPr>
          <p:cNvPr id="756" name="Google Shape;756;p124"/>
          <p:cNvPicPr preferRelativeResize="0"/>
          <p:nvPr/>
        </p:nvPicPr>
        <p:blipFill>
          <a:blip r:embed="rId3">
            <a:alphaModFix/>
          </a:blip>
          <a:stretch>
            <a:fillRect/>
          </a:stretch>
        </p:blipFill>
        <p:spPr>
          <a:xfrm>
            <a:off x="510325" y="152400"/>
            <a:ext cx="8398001" cy="3864300"/>
          </a:xfrm>
          <a:prstGeom prst="rect">
            <a:avLst/>
          </a:prstGeom>
          <a:noFill/>
          <a:ln>
            <a:noFill/>
          </a:ln>
        </p:spPr>
      </p:pic>
      <p:sp>
        <p:nvSpPr>
          <p:cNvPr id="757" name="Google Shape;757;p124"/>
          <p:cNvSpPr txBox="1"/>
          <p:nvPr/>
        </p:nvSpPr>
        <p:spPr>
          <a:xfrm>
            <a:off x="1882400" y="4268575"/>
            <a:ext cx="51303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Fig: This frame needs to be discarded (too many persons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solidFill>
                  <a:srgbClr val="000000"/>
                </a:solidFill>
              </a:rPr>
              <a:t>Dataset preparation:</a:t>
            </a:r>
            <a:endParaRPr sz="2400">
              <a:solidFill>
                <a:srgbClr val="000000"/>
              </a:solidFill>
            </a:endParaRPr>
          </a:p>
          <a:p>
            <a:pPr indent="0" lvl="0" marL="0" rtl="0" algn="l">
              <a:spcBef>
                <a:spcPts val="1600"/>
              </a:spcBef>
              <a:spcAft>
                <a:spcPts val="0"/>
              </a:spcAft>
              <a:buNone/>
            </a:pPr>
            <a:r>
              <a:t/>
            </a:r>
            <a:endParaRPr sz="1800">
              <a:solidFill>
                <a:schemeClr val="dk2"/>
              </a:solidFill>
            </a:endParaRPr>
          </a:p>
        </p:txBody>
      </p:sp>
      <p:sp>
        <p:nvSpPr>
          <p:cNvPr id="763" name="Google Shape;763;p125"/>
          <p:cNvSpPr txBox="1"/>
          <p:nvPr>
            <p:ph idx="1" type="body"/>
          </p:nvPr>
        </p:nvSpPr>
        <p:spPr>
          <a:xfrm>
            <a:off x="311700" y="863550"/>
            <a:ext cx="8520600" cy="38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rPr>
              <a:t>● Downloaded 20-25 videos (720p) of each speaker from youtube.</a:t>
            </a:r>
            <a:endParaRPr>
              <a:solidFill>
                <a:srgbClr val="000000"/>
              </a:solidFill>
            </a:endParaRPr>
          </a:p>
          <a:p>
            <a:pPr indent="0" lvl="0" marL="0" rtl="0" algn="l">
              <a:spcBef>
                <a:spcPts val="1600"/>
              </a:spcBef>
              <a:spcAft>
                <a:spcPts val="0"/>
              </a:spcAft>
              <a:buClr>
                <a:schemeClr val="dk1"/>
              </a:buClr>
              <a:buSzPts val="1100"/>
              <a:buFont typeface="Arial"/>
              <a:buNone/>
            </a:pPr>
            <a:r>
              <a:rPr lang="en">
                <a:solidFill>
                  <a:srgbClr val="000000"/>
                </a:solidFill>
              </a:rPr>
              <a:t>● We used different videos for frame extraction rather than extracting more frames from same video.</a:t>
            </a:r>
            <a:endParaRPr>
              <a:solidFill>
                <a:srgbClr val="000000"/>
              </a:solidFill>
            </a:endParaRPr>
          </a:p>
          <a:p>
            <a:pPr indent="0" lvl="0" marL="0" rtl="0" algn="l">
              <a:spcBef>
                <a:spcPts val="1600"/>
              </a:spcBef>
              <a:spcAft>
                <a:spcPts val="0"/>
              </a:spcAft>
              <a:buClr>
                <a:schemeClr val="dk1"/>
              </a:buClr>
              <a:buSzPts val="1100"/>
              <a:buFont typeface="Arial"/>
              <a:buNone/>
            </a:pPr>
            <a:r>
              <a:rPr lang="en">
                <a:solidFill>
                  <a:srgbClr val="000000"/>
                </a:solidFill>
              </a:rPr>
              <a:t>● Used VideoCapture() and read() opencv functions to extract frames from videos with desired rate.</a:t>
            </a:r>
            <a:endParaRPr>
              <a:solidFill>
                <a:srgbClr val="000000"/>
              </a:solidFill>
            </a:endParaRPr>
          </a:p>
          <a:p>
            <a:pPr indent="0" lvl="0" marL="0" rtl="0" algn="l">
              <a:spcBef>
                <a:spcPts val="1600"/>
              </a:spcBef>
              <a:spcAft>
                <a:spcPts val="0"/>
              </a:spcAft>
              <a:buClr>
                <a:schemeClr val="dk1"/>
              </a:buClr>
              <a:buSzPts val="1100"/>
              <a:buFont typeface="Arial"/>
              <a:buNone/>
            </a:pPr>
            <a:r>
              <a:rPr lang="en">
                <a:solidFill>
                  <a:srgbClr val="000000"/>
                </a:solidFill>
              </a:rPr>
              <a:t>● We First tried Haar CascadeClassifier in opencv for face detection from frames:</a:t>
            </a:r>
            <a:endParaRPr>
              <a:solidFill>
                <a:srgbClr val="000000"/>
              </a:solidFill>
            </a:endParaRPr>
          </a:p>
          <a:p>
            <a:pPr indent="0" lvl="0" marL="0" rtl="0" algn="l">
              <a:spcBef>
                <a:spcPts val="1600"/>
              </a:spcBef>
              <a:spcAft>
                <a:spcPts val="0"/>
              </a:spcAft>
              <a:buNone/>
            </a:pPr>
            <a:r>
              <a:rPr lang="en">
                <a:solidFill>
                  <a:srgbClr val="000000"/>
                </a:solidFill>
              </a:rPr>
              <a:t>​Advantages ​: Speed, good performance.</a:t>
            </a:r>
            <a:endParaRPr>
              <a:solidFill>
                <a:srgbClr val="000000"/>
              </a:solidFill>
            </a:endParaRPr>
          </a:p>
          <a:p>
            <a:pPr indent="0" lvl="0" marL="0" rtl="0" algn="l">
              <a:spcBef>
                <a:spcPts val="1600"/>
              </a:spcBef>
              <a:spcAft>
                <a:spcPts val="0"/>
              </a:spcAft>
              <a:buClr>
                <a:schemeClr val="dk1"/>
              </a:buClr>
              <a:buSzPts val="1100"/>
              <a:buFont typeface="Arial"/>
              <a:buNone/>
            </a:pPr>
            <a:r>
              <a:rPr lang="en">
                <a:solidFill>
                  <a:srgbClr val="000000"/>
                </a:solidFill>
              </a:rPr>
              <a:t>Limitation ​: Sadhguru’s face not detected.</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